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
  </p:notesMasterIdLst>
  <p:sldIdLst>
    <p:sldId id="256" r:id="rId2"/>
    <p:sldId id="503" r:id="rId3"/>
    <p:sldId id="513" r:id="rId4"/>
    <p:sldId id="521" r:id="rId5"/>
    <p:sldId id="514" r:id="rId6"/>
    <p:sldId id="515" r:id="rId7"/>
    <p:sldId id="516" r:id="rId8"/>
    <p:sldId id="522" r:id="rId9"/>
    <p:sldId id="519" r:id="rId10"/>
    <p:sldId id="520" r:id="rId11"/>
    <p:sldId id="455" r:id="rId1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Bookman Old Style" panose="02050604050505020204" pitchFamily="18" charset="0"/>
        <a:ea typeface="+mn-ea"/>
        <a:cs typeface="+mn-cs"/>
      </a:defRPr>
    </a:lvl1pPr>
    <a:lvl2pPr marL="457200" algn="l" rtl="0" eaLnBrk="0" fontAlgn="base" hangingPunct="0">
      <a:spcBef>
        <a:spcPct val="0"/>
      </a:spcBef>
      <a:spcAft>
        <a:spcPct val="0"/>
      </a:spcAft>
      <a:defRPr kern="1200">
        <a:solidFill>
          <a:schemeClr val="tx1"/>
        </a:solidFill>
        <a:latin typeface="Bookman Old Style" panose="02050604050505020204" pitchFamily="18" charset="0"/>
        <a:ea typeface="+mn-ea"/>
        <a:cs typeface="+mn-cs"/>
      </a:defRPr>
    </a:lvl2pPr>
    <a:lvl3pPr marL="914400" algn="l" rtl="0" eaLnBrk="0" fontAlgn="base" hangingPunct="0">
      <a:spcBef>
        <a:spcPct val="0"/>
      </a:spcBef>
      <a:spcAft>
        <a:spcPct val="0"/>
      </a:spcAft>
      <a:defRPr kern="1200">
        <a:solidFill>
          <a:schemeClr val="tx1"/>
        </a:solidFill>
        <a:latin typeface="Bookman Old Style" panose="02050604050505020204" pitchFamily="18" charset="0"/>
        <a:ea typeface="+mn-ea"/>
        <a:cs typeface="+mn-cs"/>
      </a:defRPr>
    </a:lvl3pPr>
    <a:lvl4pPr marL="1371600" algn="l" rtl="0" eaLnBrk="0" fontAlgn="base" hangingPunct="0">
      <a:spcBef>
        <a:spcPct val="0"/>
      </a:spcBef>
      <a:spcAft>
        <a:spcPct val="0"/>
      </a:spcAft>
      <a:defRPr kern="1200">
        <a:solidFill>
          <a:schemeClr val="tx1"/>
        </a:solidFill>
        <a:latin typeface="Bookman Old Style" panose="02050604050505020204" pitchFamily="18" charset="0"/>
        <a:ea typeface="+mn-ea"/>
        <a:cs typeface="+mn-cs"/>
      </a:defRPr>
    </a:lvl4pPr>
    <a:lvl5pPr marL="1828800" algn="l" rtl="0" eaLnBrk="0" fontAlgn="base" hangingPunct="0">
      <a:spcBef>
        <a:spcPct val="0"/>
      </a:spcBef>
      <a:spcAft>
        <a:spcPct val="0"/>
      </a:spcAft>
      <a:defRPr kern="1200">
        <a:solidFill>
          <a:schemeClr val="tx1"/>
        </a:solidFill>
        <a:latin typeface="Bookman Old Style" panose="02050604050505020204" pitchFamily="18" charset="0"/>
        <a:ea typeface="+mn-ea"/>
        <a:cs typeface="+mn-cs"/>
      </a:defRPr>
    </a:lvl5pPr>
    <a:lvl6pPr marL="2286000" algn="l" defTabSz="914400" rtl="0" eaLnBrk="1" latinLnBrk="0" hangingPunct="1">
      <a:defRPr kern="1200">
        <a:solidFill>
          <a:schemeClr val="tx1"/>
        </a:solidFill>
        <a:latin typeface="Bookman Old Style" panose="02050604050505020204" pitchFamily="18" charset="0"/>
        <a:ea typeface="+mn-ea"/>
        <a:cs typeface="+mn-cs"/>
      </a:defRPr>
    </a:lvl6pPr>
    <a:lvl7pPr marL="2743200" algn="l" defTabSz="914400" rtl="0" eaLnBrk="1" latinLnBrk="0" hangingPunct="1">
      <a:defRPr kern="1200">
        <a:solidFill>
          <a:schemeClr val="tx1"/>
        </a:solidFill>
        <a:latin typeface="Bookman Old Style" panose="02050604050505020204" pitchFamily="18" charset="0"/>
        <a:ea typeface="+mn-ea"/>
        <a:cs typeface="+mn-cs"/>
      </a:defRPr>
    </a:lvl7pPr>
    <a:lvl8pPr marL="3200400" algn="l" defTabSz="914400" rtl="0" eaLnBrk="1" latinLnBrk="0" hangingPunct="1">
      <a:defRPr kern="1200">
        <a:solidFill>
          <a:schemeClr val="tx1"/>
        </a:solidFill>
        <a:latin typeface="Bookman Old Style" panose="02050604050505020204" pitchFamily="18" charset="0"/>
        <a:ea typeface="+mn-ea"/>
        <a:cs typeface="+mn-cs"/>
      </a:defRPr>
    </a:lvl8pPr>
    <a:lvl9pPr marL="3657600" algn="l" defTabSz="914400" rtl="0" eaLnBrk="1" latinLnBrk="0" hangingPunct="1">
      <a:defRPr kern="1200">
        <a:solidFill>
          <a:schemeClr val="tx1"/>
        </a:solidFill>
        <a:latin typeface="Bookman Old Style" panose="02050604050505020204"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4" autoAdjust="0"/>
    <p:restoredTop sz="94660"/>
  </p:normalViewPr>
  <p:slideViewPr>
    <p:cSldViewPr snapToGrid="0">
      <p:cViewPr varScale="1">
        <p:scale>
          <a:sx n="82" d="100"/>
          <a:sy n="82" d="100"/>
        </p:scale>
        <p:origin x="581"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76CFEB6-89A1-435D-9B8E-105BB34B0E66}" type="datetimeFigureOut">
              <a:rPr lang="en-US"/>
              <a:pPr>
                <a:defRPr/>
              </a:pPr>
              <a:t>9/1/2024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EF909BCB-5E4D-4DB0-9CD3-43B9C55E8FE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5" descr="Logo, company name&#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05450" y="20638"/>
            <a:ext cx="11811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159375" y="5467350"/>
            <a:ext cx="2260600"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960563"/>
            <a:ext cx="9144000" cy="1277937"/>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033462"/>
          </a:xfrm>
        </p:spPr>
        <p:txBody>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05E00291-720C-4238-A97C-7B6B2671DEED}" type="datetime3">
              <a:rPr lang="en-US" smtClean="0"/>
              <a:t>1 September 2024</a:t>
            </a:fld>
            <a:endParaRPr lang="en-US"/>
          </a:p>
        </p:txBody>
      </p:sp>
      <p:sp>
        <p:nvSpPr>
          <p:cNvPr id="7" name="Footer Placeholder 4"/>
          <p:cNvSpPr>
            <a:spLocks noGrp="1"/>
          </p:cNvSpPr>
          <p:nvPr>
            <p:ph type="ftr" sz="quarter" idx="11"/>
          </p:nvPr>
        </p:nvSpPr>
        <p:spPr/>
        <p:txBody>
          <a:bodyPr/>
          <a:lstStyle>
            <a:lvl1pPr>
              <a:defRPr/>
            </a:lvl1pPr>
          </a:lstStyle>
          <a:p>
            <a:pPr>
              <a:defRPr/>
            </a:pPr>
            <a:r>
              <a:rPr lang="en-US"/>
              <a:t>© BVRIT CSE(AI &amp; ML)</a:t>
            </a:r>
          </a:p>
        </p:txBody>
      </p:sp>
      <p:sp>
        <p:nvSpPr>
          <p:cNvPr id="8" name="Slide Number Placeholder 5"/>
          <p:cNvSpPr>
            <a:spLocks noGrp="1"/>
          </p:cNvSpPr>
          <p:nvPr>
            <p:ph type="sldNum" sz="quarter" idx="12"/>
          </p:nvPr>
        </p:nvSpPr>
        <p:spPr/>
        <p:txBody>
          <a:bodyPr/>
          <a:lstStyle>
            <a:lvl1pPr>
              <a:defRPr/>
            </a:lvl1pPr>
          </a:lstStyle>
          <a:p>
            <a:pPr>
              <a:defRPr/>
            </a:pPr>
            <a:fld id="{2D5A9C54-B141-46CA-955D-0E27F3B030CB}" type="slidenum">
              <a:rPr lang="en-US" altLang="en-US"/>
              <a:pPr>
                <a:defRPr/>
              </a:pPr>
              <a:t>‹#›</a:t>
            </a:fld>
            <a:endParaRPr lang="en-US" altLang="en-US"/>
          </a:p>
        </p:txBody>
      </p:sp>
    </p:spTree>
    <p:extLst>
      <p:ext uri="{BB962C8B-B14F-4D97-AF65-F5344CB8AC3E}">
        <p14:creationId xmlns:p14="http://schemas.microsoft.com/office/powerpoint/2010/main" val="3649022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4"/>
          <p:cNvGrpSpPr>
            <a:grpSpLocks/>
          </p:cNvGrpSpPr>
          <p:nvPr userDrawn="1"/>
        </p:nvGrpSpPr>
        <p:grpSpPr bwMode="auto">
          <a:xfrm>
            <a:off x="7240588" y="6302375"/>
            <a:ext cx="4489450" cy="0"/>
            <a:chOff x="7230414" y="6467118"/>
            <a:chExt cx="4489361" cy="0"/>
          </a:xfrm>
        </p:grpSpPr>
        <p:cxnSp>
          <p:nvCxnSpPr>
            <p:cNvPr id="5" name="Straight Connector 4"/>
            <p:cNvCxnSpPr>
              <a:cxnSpLocks/>
            </p:cNvCxnSpPr>
            <p:nvPr/>
          </p:nvCxnSpPr>
          <p:spPr>
            <a:xfrm>
              <a:off x="10238666" y="6467118"/>
              <a:ext cx="1481109" cy="0"/>
            </a:xfrm>
            <a:prstGeom prst="line">
              <a:avLst/>
            </a:prstGeom>
            <a:ln w="28575">
              <a:solidFill>
                <a:srgbClr val="A4238F"/>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a:xfrm>
              <a:off x="8686122" y="6467118"/>
              <a:ext cx="1539844" cy="0"/>
            </a:xfrm>
            <a:prstGeom prst="line">
              <a:avLst/>
            </a:prstGeom>
            <a:ln w="28575">
              <a:solidFill>
                <a:srgbClr val="A7CE39"/>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a:off x="7230414" y="6467118"/>
              <a:ext cx="1538257" cy="0"/>
            </a:xfrm>
            <a:prstGeom prst="line">
              <a:avLst/>
            </a:prstGeom>
            <a:ln w="28575">
              <a:solidFill>
                <a:srgbClr val="F5822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p:cNvCxnSpPr>
            <a:cxnSpLocks/>
          </p:cNvCxnSpPr>
          <p:nvPr userDrawn="1"/>
        </p:nvCxnSpPr>
        <p:spPr>
          <a:xfrm flipV="1">
            <a:off x="119063" y="895350"/>
            <a:ext cx="4351337" cy="2540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9" name="Picture 1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5588" y="138113"/>
            <a:ext cx="827087"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90263" y="138113"/>
            <a:ext cx="100012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lgn="just">
              <a:defRPr b="0">
                <a:solidFill>
                  <a:schemeClr val="tx1"/>
                </a:solidFill>
              </a:defRPr>
            </a:lvl1pPr>
            <a:lvl2pPr algn="just">
              <a:defRPr b="0">
                <a:solidFill>
                  <a:schemeClr val="tx1"/>
                </a:solidFill>
              </a:defRPr>
            </a:lvl2pPr>
            <a:lvl3pPr algn="just">
              <a:defRPr b="0">
                <a:solidFill>
                  <a:schemeClr val="tx1"/>
                </a:solidFill>
              </a:defRPr>
            </a:lvl3pPr>
            <a:lvl4pPr algn="just">
              <a:defRPr b="0">
                <a:solidFill>
                  <a:schemeClr val="tx1"/>
                </a:solidFill>
              </a:defRPr>
            </a:lvl4pPr>
            <a:lvl5pPr algn="just">
              <a:defRPr b="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p:cNvSpPr>
            <a:spLocks noGrp="1"/>
          </p:cNvSpPr>
          <p:nvPr>
            <p:ph type="dt" sz="half" idx="10"/>
          </p:nvPr>
        </p:nvSpPr>
        <p:spPr>
          <a:xfrm>
            <a:off x="838200" y="6356350"/>
            <a:ext cx="3022600" cy="365125"/>
          </a:xfrm>
        </p:spPr>
        <p:txBody>
          <a:bodyPr/>
          <a:lstStyle>
            <a:lvl1pPr>
              <a:defRPr/>
            </a:lvl1pPr>
          </a:lstStyle>
          <a:p>
            <a:pPr>
              <a:defRPr/>
            </a:pPr>
            <a:fld id="{4601360D-664A-4CC4-9DAD-C82E8A5B2F53}" type="datetime3">
              <a:rPr lang="en-US" smtClean="0"/>
              <a:t>1 September 2024</a:t>
            </a:fld>
            <a:endParaRPr lang="en-US"/>
          </a:p>
        </p:txBody>
      </p:sp>
      <p:sp>
        <p:nvSpPr>
          <p:cNvPr id="12" name="Footer Placeholder 4"/>
          <p:cNvSpPr>
            <a:spLocks noGrp="1"/>
          </p:cNvSpPr>
          <p:nvPr>
            <p:ph type="ftr" sz="quarter" idx="11"/>
          </p:nvPr>
        </p:nvSpPr>
        <p:spPr/>
        <p:txBody>
          <a:bodyPr/>
          <a:lstStyle>
            <a:lvl1pPr>
              <a:defRPr/>
            </a:lvl1pPr>
          </a:lstStyle>
          <a:p>
            <a:pPr>
              <a:defRPr/>
            </a:pPr>
            <a:r>
              <a:rPr lang="en-US"/>
              <a:t>© BVRIT CSE(AI &amp; ML)</a:t>
            </a:r>
          </a:p>
        </p:txBody>
      </p:sp>
      <p:sp>
        <p:nvSpPr>
          <p:cNvPr id="13" name="Slide Number Placeholder 5"/>
          <p:cNvSpPr>
            <a:spLocks noGrp="1"/>
          </p:cNvSpPr>
          <p:nvPr>
            <p:ph type="sldNum" sz="quarter" idx="12"/>
          </p:nvPr>
        </p:nvSpPr>
        <p:spPr/>
        <p:txBody>
          <a:bodyPr/>
          <a:lstStyle>
            <a:lvl1pPr>
              <a:defRPr/>
            </a:lvl1pPr>
          </a:lstStyle>
          <a:p>
            <a:pPr>
              <a:defRPr/>
            </a:pPr>
            <a:fld id="{7E572F68-55EA-45D7-B58E-E4020496F8F7}" type="slidenum">
              <a:rPr lang="en-US" altLang="en-US"/>
              <a:pPr>
                <a:defRPr/>
              </a:pPr>
              <a:t>‹#›</a:t>
            </a:fld>
            <a:endParaRPr lang="en-US" altLang="en-US"/>
          </a:p>
        </p:txBody>
      </p:sp>
    </p:spTree>
    <p:extLst>
      <p:ext uri="{BB962C8B-B14F-4D97-AF65-F5344CB8AC3E}">
        <p14:creationId xmlns:p14="http://schemas.microsoft.com/office/powerpoint/2010/main" val="3114379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jus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vl1pPr>
          </a:lstStyle>
          <a:p>
            <a:pPr>
              <a:defRPr/>
            </a:pPr>
            <a:fld id="{346128D3-1AB1-4FFB-A9B9-27967934A8E7}" type="datetime3">
              <a:rPr lang="en-US" smtClean="0"/>
              <a:t>1 September 2024</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 BVRIT CSE(AI &amp; ML)</a:t>
            </a:r>
          </a:p>
        </p:txBody>
      </p:sp>
      <p:sp>
        <p:nvSpPr>
          <p:cNvPr id="6" name="Slide Number Placeholder 5"/>
          <p:cNvSpPr>
            <a:spLocks noGrp="1"/>
          </p:cNvSpPr>
          <p:nvPr>
            <p:ph type="sldNum" sz="quarter" idx="12"/>
          </p:nvPr>
        </p:nvSpPr>
        <p:spPr/>
        <p:txBody>
          <a:bodyPr/>
          <a:lstStyle>
            <a:lvl1pPr>
              <a:defRPr/>
            </a:lvl1pPr>
          </a:lstStyle>
          <a:p>
            <a:pPr>
              <a:defRPr/>
            </a:pPr>
            <a:fld id="{EC99AAD6-DCB1-4875-B5A8-3EB4D63D8736}" type="slidenum">
              <a:rPr lang="en-US" altLang="en-US"/>
              <a:pPr>
                <a:defRPr/>
              </a:pPr>
              <a:t>‹#›</a:t>
            </a:fld>
            <a:endParaRPr lang="en-US" altLang="en-US"/>
          </a:p>
        </p:txBody>
      </p:sp>
    </p:spTree>
    <p:extLst>
      <p:ext uri="{BB962C8B-B14F-4D97-AF65-F5344CB8AC3E}">
        <p14:creationId xmlns:p14="http://schemas.microsoft.com/office/powerpoint/2010/main" val="2913596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userDrawn="1"/>
        </p:nvGrpSpPr>
        <p:grpSpPr bwMode="auto">
          <a:xfrm>
            <a:off x="7240588" y="6302375"/>
            <a:ext cx="4489450" cy="0"/>
            <a:chOff x="7230414" y="6467118"/>
            <a:chExt cx="4489361" cy="0"/>
          </a:xfrm>
        </p:grpSpPr>
        <p:cxnSp>
          <p:nvCxnSpPr>
            <p:cNvPr id="6" name="Straight Connector 5"/>
            <p:cNvCxnSpPr>
              <a:cxnSpLocks/>
            </p:cNvCxnSpPr>
            <p:nvPr/>
          </p:nvCxnSpPr>
          <p:spPr>
            <a:xfrm>
              <a:off x="10238666" y="6467118"/>
              <a:ext cx="1481109" cy="0"/>
            </a:xfrm>
            <a:prstGeom prst="line">
              <a:avLst/>
            </a:prstGeom>
            <a:ln w="28575">
              <a:solidFill>
                <a:srgbClr val="A4238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a:off x="8686122" y="6467118"/>
              <a:ext cx="1539844" cy="0"/>
            </a:xfrm>
            <a:prstGeom prst="line">
              <a:avLst/>
            </a:prstGeom>
            <a:ln w="28575">
              <a:solidFill>
                <a:srgbClr val="A7CE3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a:off x="7230414" y="6467118"/>
              <a:ext cx="1538257" cy="0"/>
            </a:xfrm>
            <a:prstGeom prst="line">
              <a:avLst/>
            </a:prstGeom>
            <a:ln w="28575">
              <a:solidFill>
                <a:srgbClr val="F5822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p:cNvCxnSpPr>
            <a:cxnSpLocks/>
          </p:cNvCxnSpPr>
          <p:nvPr userDrawn="1"/>
        </p:nvCxnSpPr>
        <p:spPr>
          <a:xfrm flipV="1">
            <a:off x="119063" y="895350"/>
            <a:ext cx="4351337" cy="2540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10" name="Picture 1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5588" y="138113"/>
            <a:ext cx="827087"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90263" y="138113"/>
            <a:ext cx="100012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0509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0509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p:cNvSpPr>
            <a:spLocks noGrp="1"/>
          </p:cNvSpPr>
          <p:nvPr>
            <p:ph type="dt" sz="half" idx="10"/>
          </p:nvPr>
        </p:nvSpPr>
        <p:spPr/>
        <p:txBody>
          <a:bodyPr/>
          <a:lstStyle>
            <a:lvl1pPr>
              <a:defRPr/>
            </a:lvl1pPr>
          </a:lstStyle>
          <a:p>
            <a:pPr>
              <a:defRPr/>
            </a:pPr>
            <a:fld id="{210BFD3D-02CB-45D9-BF7F-F5AF6B901E97}" type="datetime3">
              <a:rPr lang="en-US" smtClean="0"/>
              <a:t>1 September 2024</a:t>
            </a:fld>
            <a:endParaRPr lang="en-US"/>
          </a:p>
        </p:txBody>
      </p:sp>
      <p:sp>
        <p:nvSpPr>
          <p:cNvPr id="13" name="Footer Placeholder 5"/>
          <p:cNvSpPr>
            <a:spLocks noGrp="1"/>
          </p:cNvSpPr>
          <p:nvPr>
            <p:ph type="ftr" sz="quarter" idx="11"/>
          </p:nvPr>
        </p:nvSpPr>
        <p:spPr/>
        <p:txBody>
          <a:bodyPr/>
          <a:lstStyle>
            <a:lvl1pPr>
              <a:defRPr/>
            </a:lvl1pPr>
          </a:lstStyle>
          <a:p>
            <a:pPr>
              <a:defRPr/>
            </a:pPr>
            <a:r>
              <a:rPr lang="en-US"/>
              <a:t>© BVRIT CSE(AI &amp; ML)</a:t>
            </a:r>
          </a:p>
        </p:txBody>
      </p:sp>
      <p:sp>
        <p:nvSpPr>
          <p:cNvPr id="14" name="Slide Number Placeholder 6"/>
          <p:cNvSpPr>
            <a:spLocks noGrp="1"/>
          </p:cNvSpPr>
          <p:nvPr>
            <p:ph type="sldNum" sz="quarter" idx="12"/>
          </p:nvPr>
        </p:nvSpPr>
        <p:spPr/>
        <p:txBody>
          <a:bodyPr/>
          <a:lstStyle>
            <a:lvl1pPr>
              <a:defRPr/>
            </a:lvl1pPr>
          </a:lstStyle>
          <a:p>
            <a:pPr>
              <a:defRPr/>
            </a:pPr>
            <a:fld id="{897C56E6-0D15-4931-961C-79C29BD330C3}" type="slidenum">
              <a:rPr lang="en-US" altLang="en-US"/>
              <a:pPr>
                <a:defRPr/>
              </a:pPr>
              <a:t>‹#›</a:t>
            </a:fld>
            <a:endParaRPr lang="en-US" altLang="en-US"/>
          </a:p>
        </p:txBody>
      </p:sp>
    </p:spTree>
    <p:extLst>
      <p:ext uri="{BB962C8B-B14F-4D97-AF65-F5344CB8AC3E}">
        <p14:creationId xmlns:p14="http://schemas.microsoft.com/office/powerpoint/2010/main" val="19936415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128713" y="138113"/>
            <a:ext cx="9767887"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Uday</a:t>
            </a:r>
          </a:p>
        </p:txBody>
      </p:sp>
      <p:sp>
        <p:nvSpPr>
          <p:cNvPr id="1027" name="Text Placeholder 2"/>
          <p:cNvSpPr>
            <a:spLocks noGrp="1"/>
          </p:cNvSpPr>
          <p:nvPr>
            <p:ph type="body" idx="1"/>
          </p:nvPr>
        </p:nvSpPr>
        <p:spPr bwMode="auto">
          <a:xfrm>
            <a:off x="1128713" y="1090613"/>
            <a:ext cx="9767887"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400" b="1">
                <a:solidFill>
                  <a:srgbClr val="002060"/>
                </a:solidFill>
                <a:latin typeface="+mn-lt"/>
              </a:defRPr>
            </a:lvl1pPr>
          </a:lstStyle>
          <a:p>
            <a:pPr>
              <a:defRPr/>
            </a:pPr>
            <a:fld id="{FA6F248D-FC37-4569-9BC9-C668F6BD2560}" type="datetime3">
              <a:rPr lang="en-US" smtClean="0"/>
              <a:t>1 September 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400" b="1">
                <a:solidFill>
                  <a:srgbClr val="002060"/>
                </a:solidFill>
                <a:latin typeface="+mn-lt"/>
              </a:defRPr>
            </a:lvl1pPr>
          </a:lstStyle>
          <a:p>
            <a:pPr>
              <a:defRPr/>
            </a:pPr>
            <a:r>
              <a:rPr lang="en-US"/>
              <a:t>© BVRIT CSE(AI &amp; ML)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400" b="1">
                <a:solidFill>
                  <a:srgbClr val="002060"/>
                </a:solidFill>
              </a:defRPr>
            </a:lvl1pPr>
          </a:lstStyle>
          <a:p>
            <a:pPr>
              <a:defRPr/>
            </a:pPr>
            <a:fld id="{D2C8AC78-C816-447F-B786-5132906D2CC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1" r:id="rId3"/>
    <p:sldLayoutId id="2147483974" r:id="rId4"/>
  </p:sldLayoutIdLst>
  <p:hf hdr="0"/>
  <p:txStyles>
    <p:titleStyle>
      <a:lvl1pPr algn="l" rtl="0" eaLnBrk="0" fontAlgn="base" hangingPunct="0">
        <a:lnSpc>
          <a:spcPct val="90000"/>
        </a:lnSpc>
        <a:spcBef>
          <a:spcPct val="0"/>
        </a:spcBef>
        <a:spcAft>
          <a:spcPct val="0"/>
        </a:spcAft>
        <a:defRPr sz="2800" b="1" kern="1200">
          <a:solidFill>
            <a:srgbClr val="002060"/>
          </a:solidFill>
          <a:latin typeface="+mj-lt"/>
          <a:ea typeface="+mj-ea"/>
          <a:cs typeface="+mj-cs"/>
        </a:defRPr>
      </a:lvl1pPr>
      <a:lvl2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2pPr>
      <a:lvl3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3pPr>
      <a:lvl4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4pPr>
      <a:lvl5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5pPr>
      <a:lvl6pPr marL="457200" algn="l" rtl="0" fontAlgn="base">
        <a:lnSpc>
          <a:spcPct val="90000"/>
        </a:lnSpc>
        <a:spcBef>
          <a:spcPct val="0"/>
        </a:spcBef>
        <a:spcAft>
          <a:spcPct val="0"/>
        </a:spcAft>
        <a:defRPr sz="2800" b="1">
          <a:solidFill>
            <a:srgbClr val="002060"/>
          </a:solidFill>
          <a:latin typeface="Bookman Old Style" panose="02050604050505020204" pitchFamily="18" charset="0"/>
        </a:defRPr>
      </a:lvl6pPr>
      <a:lvl7pPr marL="914400" algn="l" rtl="0" fontAlgn="base">
        <a:lnSpc>
          <a:spcPct val="90000"/>
        </a:lnSpc>
        <a:spcBef>
          <a:spcPct val="0"/>
        </a:spcBef>
        <a:spcAft>
          <a:spcPct val="0"/>
        </a:spcAft>
        <a:defRPr sz="2800" b="1">
          <a:solidFill>
            <a:srgbClr val="002060"/>
          </a:solidFill>
          <a:latin typeface="Bookman Old Style" panose="02050604050505020204" pitchFamily="18" charset="0"/>
        </a:defRPr>
      </a:lvl7pPr>
      <a:lvl8pPr marL="1371600" algn="l" rtl="0" fontAlgn="base">
        <a:lnSpc>
          <a:spcPct val="90000"/>
        </a:lnSpc>
        <a:spcBef>
          <a:spcPct val="0"/>
        </a:spcBef>
        <a:spcAft>
          <a:spcPct val="0"/>
        </a:spcAft>
        <a:defRPr sz="2800" b="1">
          <a:solidFill>
            <a:srgbClr val="002060"/>
          </a:solidFill>
          <a:latin typeface="Bookman Old Style" panose="02050604050505020204" pitchFamily="18" charset="0"/>
        </a:defRPr>
      </a:lvl8pPr>
      <a:lvl9pPr marL="1828800" algn="l" rtl="0" fontAlgn="base">
        <a:lnSpc>
          <a:spcPct val="90000"/>
        </a:lnSpc>
        <a:spcBef>
          <a:spcPct val="0"/>
        </a:spcBef>
        <a:spcAft>
          <a:spcPct val="0"/>
        </a:spcAft>
        <a:defRPr sz="2800" b="1">
          <a:solidFill>
            <a:srgbClr val="002060"/>
          </a:solidFill>
          <a:latin typeface="Bookman Old Style" panose="02050604050505020204" pitchFamily="18" charset="0"/>
        </a:defRPr>
      </a:lvl9pPr>
    </p:titleStyle>
    <p:bodyStyle>
      <a:lvl1pPr marL="228600" indent="-228600" algn="just" rtl="0" eaLnBrk="0" fontAlgn="base" hangingPunct="0">
        <a:lnSpc>
          <a:spcPct val="9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just"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just"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just"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4pPr>
      <a:lvl5pPr marL="2057400" indent="-228600" algn="just"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l.acm.org/doi/fullHtml/10.1145/3457784.3457811" TargetMode="External"/><Relationship Id="rId2" Type="http://schemas.openxmlformats.org/officeDocument/2006/relationships/hyperlink" Target="https://www.mdpi.com/2076-3417/10/2/505" TargetMode="External"/><Relationship Id="rId1" Type="http://schemas.openxmlformats.org/officeDocument/2006/relationships/slideLayout" Target="../slideLayouts/slideLayout2.xml"/><Relationship Id="rId4" Type="http://schemas.openxmlformats.org/officeDocument/2006/relationships/hyperlink" Target="https://dl.acm.org/doi/10.1145/3520304.353399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a:xfrm>
            <a:off x="127000" y="1362636"/>
            <a:ext cx="11938000" cy="1703948"/>
          </a:xfrm>
        </p:spPr>
        <p:txBody>
          <a:bodyPr>
            <a:noAutofit/>
          </a:bodyPr>
          <a:lstStyle/>
          <a:p>
            <a:pPr>
              <a:defRPr/>
            </a:pPr>
            <a:r>
              <a:rPr lang="en-US" altLang="en-US" sz="4000" dirty="0"/>
              <a:t>Generating Realistic Images of Human Faces From a Dataset of Facial Images Using Deep Learning Techniques</a:t>
            </a:r>
            <a:endParaRPr lang="en-IN" altLang="en-US" sz="4000" dirty="0"/>
          </a:p>
        </p:txBody>
      </p:sp>
      <p:sp>
        <p:nvSpPr>
          <p:cNvPr id="3" name="Title 1"/>
          <p:cNvSpPr txBox="1">
            <a:spLocks/>
          </p:cNvSpPr>
          <p:nvPr/>
        </p:nvSpPr>
        <p:spPr bwMode="auto">
          <a:xfrm>
            <a:off x="7277100" y="3594100"/>
            <a:ext cx="45148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algn="ctr" rtl="0" eaLnBrk="0" fontAlgn="base" hangingPunct="0">
              <a:lnSpc>
                <a:spcPct val="90000"/>
              </a:lnSpc>
              <a:spcBef>
                <a:spcPct val="0"/>
              </a:spcBef>
              <a:spcAft>
                <a:spcPct val="0"/>
              </a:spcAft>
              <a:defRPr sz="3600" b="1" kern="1200">
                <a:solidFill>
                  <a:srgbClr val="002060"/>
                </a:solidFill>
                <a:latin typeface="+mj-lt"/>
                <a:ea typeface="+mj-ea"/>
                <a:cs typeface="+mj-cs"/>
              </a:defRPr>
            </a:lvl1pPr>
            <a:lvl2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2pPr>
            <a:lvl3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3pPr>
            <a:lvl4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4pPr>
            <a:lvl5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5pPr>
            <a:lvl6pPr marL="457200" algn="l" rtl="0" fontAlgn="base">
              <a:lnSpc>
                <a:spcPct val="90000"/>
              </a:lnSpc>
              <a:spcBef>
                <a:spcPct val="0"/>
              </a:spcBef>
              <a:spcAft>
                <a:spcPct val="0"/>
              </a:spcAft>
              <a:defRPr sz="2800" b="1">
                <a:solidFill>
                  <a:srgbClr val="002060"/>
                </a:solidFill>
                <a:latin typeface="Bookman Old Style" panose="02050604050505020204" pitchFamily="18" charset="0"/>
              </a:defRPr>
            </a:lvl6pPr>
            <a:lvl7pPr marL="914400" algn="l" rtl="0" fontAlgn="base">
              <a:lnSpc>
                <a:spcPct val="90000"/>
              </a:lnSpc>
              <a:spcBef>
                <a:spcPct val="0"/>
              </a:spcBef>
              <a:spcAft>
                <a:spcPct val="0"/>
              </a:spcAft>
              <a:defRPr sz="2800" b="1">
                <a:solidFill>
                  <a:srgbClr val="002060"/>
                </a:solidFill>
                <a:latin typeface="Bookman Old Style" panose="02050604050505020204" pitchFamily="18" charset="0"/>
              </a:defRPr>
            </a:lvl7pPr>
            <a:lvl8pPr marL="1371600" algn="l" rtl="0" fontAlgn="base">
              <a:lnSpc>
                <a:spcPct val="90000"/>
              </a:lnSpc>
              <a:spcBef>
                <a:spcPct val="0"/>
              </a:spcBef>
              <a:spcAft>
                <a:spcPct val="0"/>
              </a:spcAft>
              <a:defRPr sz="2800" b="1">
                <a:solidFill>
                  <a:srgbClr val="002060"/>
                </a:solidFill>
                <a:latin typeface="Bookman Old Style" panose="02050604050505020204" pitchFamily="18" charset="0"/>
              </a:defRPr>
            </a:lvl8pPr>
            <a:lvl9pPr marL="1828800" algn="l" rtl="0" fontAlgn="base">
              <a:lnSpc>
                <a:spcPct val="90000"/>
              </a:lnSpc>
              <a:spcBef>
                <a:spcPct val="0"/>
              </a:spcBef>
              <a:spcAft>
                <a:spcPct val="0"/>
              </a:spcAft>
              <a:defRPr sz="2800" b="1">
                <a:solidFill>
                  <a:srgbClr val="002060"/>
                </a:solidFill>
                <a:latin typeface="Bookman Old Style" panose="02050604050505020204" pitchFamily="18" charset="0"/>
              </a:defRPr>
            </a:lvl9pPr>
          </a:lstStyle>
          <a:p>
            <a:pPr>
              <a:defRPr/>
            </a:pPr>
            <a:r>
              <a:rPr lang="en-IN" altLang="en-US" sz="1800" u="sng" dirty="0"/>
              <a:t>Team Members</a:t>
            </a:r>
          </a:p>
          <a:p>
            <a:pPr>
              <a:defRPr/>
            </a:pPr>
            <a:endParaRPr lang="en-IN" altLang="en-US" sz="1800" u="sng" dirty="0"/>
          </a:p>
          <a:p>
            <a:pPr algn="just">
              <a:defRPr/>
            </a:pPr>
            <a:r>
              <a:rPr lang="en-IN" altLang="en-US" sz="1800" dirty="0"/>
              <a:t>J </a:t>
            </a:r>
            <a:r>
              <a:rPr lang="en-IN" altLang="en-US" sz="1800" dirty="0" err="1"/>
              <a:t>Shirisha</a:t>
            </a:r>
            <a:r>
              <a:rPr lang="en-IN" altLang="en-US" sz="1800" dirty="0"/>
              <a:t>		(21211A6622)</a:t>
            </a:r>
          </a:p>
          <a:p>
            <a:pPr algn="just">
              <a:defRPr/>
            </a:pPr>
            <a:r>
              <a:rPr lang="en-IN" altLang="en-US" sz="1800" dirty="0"/>
              <a:t>T </a:t>
            </a:r>
            <a:r>
              <a:rPr lang="en-IN" altLang="en-US" sz="1800" dirty="0" err="1"/>
              <a:t>Veditha</a:t>
            </a:r>
            <a:r>
              <a:rPr lang="en-IN" altLang="en-US" sz="1800" dirty="0"/>
              <a:t>	 	(21211A6662)</a:t>
            </a:r>
          </a:p>
          <a:p>
            <a:pPr algn="just">
              <a:defRPr/>
            </a:pPr>
            <a:r>
              <a:rPr lang="en-IN" altLang="en-US" sz="1800" dirty="0"/>
              <a:t>A </a:t>
            </a:r>
            <a:r>
              <a:rPr lang="en-IN" altLang="en-US" sz="1800" dirty="0" err="1"/>
              <a:t>Vibhas</a:t>
            </a:r>
            <a:r>
              <a:rPr lang="en-IN" altLang="en-US" sz="1800" dirty="0"/>
              <a:t>			(21211A6663)</a:t>
            </a:r>
          </a:p>
        </p:txBody>
      </p:sp>
      <p:sp>
        <p:nvSpPr>
          <p:cNvPr id="4" name="Title 1"/>
          <p:cNvSpPr txBox="1">
            <a:spLocks/>
          </p:cNvSpPr>
          <p:nvPr/>
        </p:nvSpPr>
        <p:spPr bwMode="auto">
          <a:xfrm>
            <a:off x="673100" y="3594100"/>
            <a:ext cx="3994150" cy="133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algn="ctr" rtl="0" eaLnBrk="0" fontAlgn="base" hangingPunct="0">
              <a:lnSpc>
                <a:spcPct val="90000"/>
              </a:lnSpc>
              <a:spcBef>
                <a:spcPct val="0"/>
              </a:spcBef>
              <a:spcAft>
                <a:spcPct val="0"/>
              </a:spcAft>
              <a:defRPr sz="3600" b="1" kern="1200">
                <a:solidFill>
                  <a:srgbClr val="002060"/>
                </a:solidFill>
                <a:latin typeface="+mj-lt"/>
                <a:ea typeface="+mj-ea"/>
                <a:cs typeface="+mj-cs"/>
              </a:defRPr>
            </a:lvl1pPr>
            <a:lvl2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2pPr>
            <a:lvl3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3pPr>
            <a:lvl4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4pPr>
            <a:lvl5pPr algn="l" rtl="0" eaLnBrk="0" fontAlgn="base" hangingPunct="0">
              <a:lnSpc>
                <a:spcPct val="90000"/>
              </a:lnSpc>
              <a:spcBef>
                <a:spcPct val="0"/>
              </a:spcBef>
              <a:spcAft>
                <a:spcPct val="0"/>
              </a:spcAft>
              <a:defRPr sz="2800" b="1">
                <a:solidFill>
                  <a:srgbClr val="002060"/>
                </a:solidFill>
                <a:latin typeface="Bookman Old Style" panose="02050604050505020204" pitchFamily="18" charset="0"/>
              </a:defRPr>
            </a:lvl5pPr>
            <a:lvl6pPr marL="457200" algn="l" rtl="0" fontAlgn="base">
              <a:lnSpc>
                <a:spcPct val="90000"/>
              </a:lnSpc>
              <a:spcBef>
                <a:spcPct val="0"/>
              </a:spcBef>
              <a:spcAft>
                <a:spcPct val="0"/>
              </a:spcAft>
              <a:defRPr sz="2800" b="1">
                <a:solidFill>
                  <a:srgbClr val="002060"/>
                </a:solidFill>
                <a:latin typeface="Bookman Old Style" panose="02050604050505020204" pitchFamily="18" charset="0"/>
              </a:defRPr>
            </a:lvl6pPr>
            <a:lvl7pPr marL="914400" algn="l" rtl="0" fontAlgn="base">
              <a:lnSpc>
                <a:spcPct val="90000"/>
              </a:lnSpc>
              <a:spcBef>
                <a:spcPct val="0"/>
              </a:spcBef>
              <a:spcAft>
                <a:spcPct val="0"/>
              </a:spcAft>
              <a:defRPr sz="2800" b="1">
                <a:solidFill>
                  <a:srgbClr val="002060"/>
                </a:solidFill>
                <a:latin typeface="Bookman Old Style" panose="02050604050505020204" pitchFamily="18" charset="0"/>
              </a:defRPr>
            </a:lvl7pPr>
            <a:lvl8pPr marL="1371600" algn="l" rtl="0" fontAlgn="base">
              <a:lnSpc>
                <a:spcPct val="90000"/>
              </a:lnSpc>
              <a:spcBef>
                <a:spcPct val="0"/>
              </a:spcBef>
              <a:spcAft>
                <a:spcPct val="0"/>
              </a:spcAft>
              <a:defRPr sz="2800" b="1">
                <a:solidFill>
                  <a:srgbClr val="002060"/>
                </a:solidFill>
                <a:latin typeface="Bookman Old Style" panose="02050604050505020204" pitchFamily="18" charset="0"/>
              </a:defRPr>
            </a:lvl8pPr>
            <a:lvl9pPr marL="1828800" algn="l" rtl="0" fontAlgn="base">
              <a:lnSpc>
                <a:spcPct val="90000"/>
              </a:lnSpc>
              <a:spcBef>
                <a:spcPct val="0"/>
              </a:spcBef>
              <a:spcAft>
                <a:spcPct val="0"/>
              </a:spcAft>
              <a:defRPr sz="2800" b="1">
                <a:solidFill>
                  <a:srgbClr val="002060"/>
                </a:solidFill>
                <a:latin typeface="Bookman Old Style" panose="02050604050505020204" pitchFamily="18" charset="0"/>
              </a:defRPr>
            </a:lvl9pPr>
          </a:lstStyle>
          <a:p>
            <a:pPr algn="just">
              <a:defRPr/>
            </a:pPr>
            <a:r>
              <a:rPr lang="en-IN" altLang="en-US" sz="1800" u="sng" dirty="0"/>
              <a:t>Supervisor</a:t>
            </a:r>
          </a:p>
          <a:p>
            <a:pPr algn="just">
              <a:defRPr/>
            </a:pPr>
            <a:endParaRPr lang="en-IN" altLang="en-US" sz="1800" u="sng" dirty="0"/>
          </a:p>
          <a:p>
            <a:pPr algn="just">
              <a:defRPr/>
            </a:pPr>
            <a:r>
              <a:rPr lang="en-IN" altLang="en-US" sz="1800" dirty="0" err="1"/>
              <a:t>Dr.</a:t>
            </a:r>
            <a:r>
              <a:rPr lang="en-IN" altLang="en-US" sz="1800" dirty="0"/>
              <a:t> G Uday Kiran</a:t>
            </a:r>
          </a:p>
          <a:p>
            <a:pPr algn="just">
              <a:defRPr/>
            </a:pPr>
            <a:r>
              <a:rPr lang="en-IN" altLang="en-US" sz="1800" dirty="0"/>
              <a:t>Associate 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Date Placeholder 3"/>
          <p:cNvSpPr>
            <a:spLocks noGrp="1"/>
          </p:cNvSpPr>
          <p:nvPr>
            <p:ph type="dt" sz="half" idx="10"/>
          </p:nvPr>
        </p:nvSpPr>
        <p:spPr/>
        <p:txBody>
          <a:bodyPr/>
          <a:lstStyle/>
          <a:p>
            <a:pPr>
              <a:defRPr/>
            </a:pPr>
            <a:fld id="{8933BD5C-E5BC-4144-AE7A-69C0424F5290}" type="datetime3">
              <a:rPr lang="en-US" smtClean="0"/>
              <a:t>1 September 2024</a:t>
            </a:fld>
            <a:endParaRPr lang="en-US"/>
          </a:p>
        </p:txBody>
      </p:sp>
      <p:sp>
        <p:nvSpPr>
          <p:cNvPr id="5" name="Footer Placeholder 4"/>
          <p:cNvSpPr>
            <a:spLocks noGrp="1"/>
          </p:cNvSpPr>
          <p:nvPr>
            <p:ph type="ftr" sz="quarter" idx="11"/>
          </p:nvPr>
        </p:nvSpPr>
        <p:spPr/>
        <p:txBody>
          <a:bodyPr/>
          <a:lstStyle/>
          <a:p>
            <a:pPr>
              <a:defRPr/>
            </a:pPr>
            <a:r>
              <a:rPr lang="en-US"/>
              <a:t>© BVRIT CSE(AI &amp; ML)</a:t>
            </a:r>
          </a:p>
        </p:txBody>
      </p:sp>
      <p:sp>
        <p:nvSpPr>
          <p:cNvPr id="6" name="Slide Number Placeholder 5"/>
          <p:cNvSpPr>
            <a:spLocks noGrp="1"/>
          </p:cNvSpPr>
          <p:nvPr>
            <p:ph type="sldNum" sz="quarter" idx="12"/>
          </p:nvPr>
        </p:nvSpPr>
        <p:spPr/>
        <p:txBody>
          <a:bodyPr/>
          <a:lstStyle/>
          <a:p>
            <a:pPr>
              <a:defRPr/>
            </a:pPr>
            <a:fld id="{7E572F68-55EA-45D7-B58E-E4020496F8F7}" type="slidenum">
              <a:rPr lang="en-US" altLang="en-US" smtClean="0"/>
              <a:pPr>
                <a:defRPr/>
              </a:pPr>
              <a:t>10</a:t>
            </a:fld>
            <a:endParaRPr lang="en-US" altLang="en-US"/>
          </a:p>
        </p:txBody>
      </p:sp>
      <p:sp>
        <p:nvSpPr>
          <p:cNvPr id="3" name="Content Placeholder 2">
            <a:extLst>
              <a:ext uri="{FF2B5EF4-FFF2-40B4-BE49-F238E27FC236}">
                <a16:creationId xmlns:a16="http://schemas.microsoft.com/office/drawing/2014/main" id="{D9822F18-28FA-63E3-B7B4-044C28991B6A}"/>
              </a:ext>
            </a:extLst>
          </p:cNvPr>
          <p:cNvSpPr>
            <a:spLocks noGrp="1"/>
          </p:cNvSpPr>
          <p:nvPr>
            <p:ph idx="1"/>
          </p:nvPr>
        </p:nvSpPr>
        <p:spPr/>
        <p:txBody>
          <a:bodyPr/>
          <a:lstStyle/>
          <a:p>
            <a:pPr marL="342900" indent="-342900">
              <a:buFont typeface="+mj-lt"/>
              <a:buAutoNum type="arabicPeriod"/>
            </a:pPr>
            <a:r>
              <a:rPr lang="en-US" dirty="0">
                <a:latin typeface="+mj-lt"/>
              </a:rPr>
              <a:t>L. Minh Dang, </a:t>
            </a:r>
            <a:r>
              <a:rPr lang="en-US" dirty="0" err="1">
                <a:latin typeface="+mj-lt"/>
              </a:rPr>
              <a:t>Kyungbok</a:t>
            </a:r>
            <a:r>
              <a:rPr lang="en-US" dirty="0">
                <a:latin typeface="+mj-lt"/>
              </a:rPr>
              <a:t> Min, </a:t>
            </a:r>
            <a:r>
              <a:rPr lang="en-US" dirty="0" err="1">
                <a:latin typeface="+mj-lt"/>
              </a:rPr>
              <a:t>Sujin</a:t>
            </a:r>
            <a:r>
              <a:rPr lang="en-US" dirty="0">
                <a:latin typeface="+mj-lt"/>
              </a:rPr>
              <a:t> Lee, </a:t>
            </a:r>
            <a:r>
              <a:rPr lang="en-US" dirty="0" err="1">
                <a:latin typeface="+mj-lt"/>
              </a:rPr>
              <a:t>Dongil</a:t>
            </a:r>
            <a:r>
              <a:rPr lang="en-US" dirty="0">
                <a:latin typeface="+mj-lt"/>
              </a:rPr>
              <a:t> Han, </a:t>
            </a:r>
            <a:r>
              <a:rPr lang="en-US" dirty="0" err="1">
                <a:latin typeface="+mj-lt"/>
              </a:rPr>
              <a:t>Hyeonjoon</a:t>
            </a:r>
            <a:r>
              <a:rPr lang="en-US" dirty="0">
                <a:latin typeface="+mj-lt"/>
              </a:rPr>
              <a:t> Moon, “Tampered and Computer-Generated Face Images Identification Based on Deep Learning”, Applied Sciences, Vol, 10, Issue 2, 2020. URL : </a:t>
            </a:r>
            <a:r>
              <a:rPr lang="en-US" dirty="0">
                <a:latin typeface="+mj-lt"/>
                <a:hlinkClick r:id="rId2"/>
              </a:rPr>
              <a:t>https://www.mdpi.com/2076-3417/10/2/505</a:t>
            </a:r>
            <a:endParaRPr lang="en-US" dirty="0">
              <a:latin typeface="+mj-lt"/>
            </a:endParaRPr>
          </a:p>
          <a:p>
            <a:pPr marL="342900" indent="-342900">
              <a:buFont typeface="+mj-lt"/>
              <a:buAutoNum type="arabicPeriod"/>
            </a:pPr>
            <a:r>
              <a:rPr lang="en-US" dirty="0" err="1">
                <a:latin typeface="+mj-lt"/>
              </a:rPr>
              <a:t>Peizhen</a:t>
            </a:r>
            <a:r>
              <a:rPr lang="en-US" dirty="0">
                <a:latin typeface="+mj-lt"/>
              </a:rPr>
              <a:t> Lin, </a:t>
            </a:r>
            <a:r>
              <a:rPr lang="en-US" dirty="0" err="1">
                <a:latin typeface="+mj-lt"/>
              </a:rPr>
              <a:t>Baoyu</a:t>
            </a:r>
            <a:r>
              <a:rPr lang="en-US" dirty="0">
                <a:latin typeface="+mj-lt"/>
              </a:rPr>
              <a:t> Liu, Lei Wang, </a:t>
            </a:r>
            <a:r>
              <a:rPr lang="en-US" dirty="0" err="1">
                <a:latin typeface="+mj-lt"/>
              </a:rPr>
              <a:t>Zetong</a:t>
            </a:r>
            <a:r>
              <a:rPr lang="en-US" dirty="0">
                <a:latin typeface="+mj-lt"/>
              </a:rPr>
              <a:t> Lei, Jun Cheng, “Face Translation based on Semantic Style Transfer and Rendering from One Single Image”, in the Proceedings of 2021 10</a:t>
            </a:r>
            <a:r>
              <a:rPr lang="en-US" baseline="30000" dirty="0">
                <a:latin typeface="+mj-lt"/>
              </a:rPr>
              <a:t>th</a:t>
            </a:r>
            <a:r>
              <a:rPr lang="en-US" dirty="0">
                <a:latin typeface="+mj-lt"/>
              </a:rPr>
              <a:t> International Conference on Software and Computer Applications, Malaysia, February 2021. URL: </a:t>
            </a:r>
            <a:r>
              <a:rPr lang="en-US" dirty="0">
                <a:latin typeface="+mj-lt"/>
                <a:hlinkClick r:id="rId3"/>
              </a:rPr>
              <a:t>https://dl.acm.org/doi/fullHtml/10.1145/3457784.3457811</a:t>
            </a:r>
            <a:endParaRPr lang="en-US" dirty="0">
              <a:latin typeface="+mj-lt"/>
            </a:endParaRPr>
          </a:p>
          <a:p>
            <a:pPr marL="342900" indent="-342900">
              <a:buFont typeface="+mj-lt"/>
              <a:buAutoNum type="arabicPeriod"/>
            </a:pPr>
            <a:r>
              <a:rPr lang="en-US" dirty="0">
                <a:latin typeface="+mj-lt"/>
              </a:rPr>
              <a:t>Benjamín </a:t>
            </a:r>
            <a:r>
              <a:rPr lang="en-US" dirty="0" err="1">
                <a:latin typeface="+mj-lt"/>
              </a:rPr>
              <a:t>Machín</a:t>
            </a:r>
            <a:r>
              <a:rPr lang="en-US" dirty="0">
                <a:latin typeface="+mj-lt"/>
              </a:rPr>
              <a:t>, Sergio </a:t>
            </a:r>
            <a:r>
              <a:rPr lang="en-US" dirty="0" err="1">
                <a:latin typeface="+mj-lt"/>
              </a:rPr>
              <a:t>Nesmachnow</a:t>
            </a:r>
            <a:r>
              <a:rPr lang="en-US" dirty="0">
                <a:latin typeface="+mj-lt"/>
              </a:rPr>
              <a:t>, Jamal </a:t>
            </a:r>
            <a:r>
              <a:rPr lang="en-US" dirty="0" err="1">
                <a:latin typeface="+mj-lt"/>
              </a:rPr>
              <a:t>Toutouh</a:t>
            </a:r>
            <a:r>
              <a:rPr lang="en-US" dirty="0">
                <a:latin typeface="+mj-lt"/>
              </a:rPr>
              <a:t>,“Multi-target evolutionary latent space search of a generative adversarial network for human face generation”, in Proceedings of the Genetic and Evolutionary Computation Conference Companion, July 2022. URL: </a:t>
            </a:r>
            <a:r>
              <a:rPr lang="en-US" dirty="0">
                <a:latin typeface="+mj-lt"/>
                <a:hlinkClick r:id="rId4"/>
              </a:rPr>
              <a:t>https://dl.acm.org/doi/10.1145/3520304.3533992</a:t>
            </a:r>
            <a:endParaRPr lang="en-US" dirty="0">
              <a:latin typeface="+mj-lt"/>
            </a:endParaRPr>
          </a:p>
          <a:p>
            <a:pPr marL="342900" indent="-342900">
              <a:buFont typeface="+mj-lt"/>
              <a:buAutoNum type="arabicPeriod"/>
            </a:pPr>
            <a:endParaRPr lang="en-US" dirty="0">
              <a:latin typeface="+mj-lt"/>
            </a:endParaRPr>
          </a:p>
          <a:p>
            <a:pPr marL="342900" indent="-342900">
              <a:buFont typeface="+mj-lt"/>
              <a:buAutoNum type="arabicPeriod"/>
            </a:pPr>
            <a:endParaRPr lang="en-US" dirty="0">
              <a:latin typeface="+mj-lt"/>
            </a:endParaRPr>
          </a:p>
          <a:p>
            <a:pPr marL="342900" indent="-342900">
              <a:buFont typeface="+mj-lt"/>
              <a:buAutoNum type="arabicPeriod"/>
            </a:pPr>
            <a:endParaRPr lang="en-US" dirty="0">
              <a:latin typeface="+mj-lt"/>
            </a:endParaRPr>
          </a:p>
          <a:p>
            <a:pPr marL="342900" indent="-342900">
              <a:buFont typeface="+mj-lt"/>
              <a:buAutoNum type="arabicPeriod"/>
            </a:pPr>
            <a:endParaRPr lang="en-US" dirty="0">
              <a:latin typeface="+mj-lt"/>
            </a:endParaRPr>
          </a:p>
        </p:txBody>
      </p:sp>
    </p:spTree>
    <p:extLst>
      <p:ext uri="{BB962C8B-B14F-4D97-AF65-F5344CB8AC3E}">
        <p14:creationId xmlns:p14="http://schemas.microsoft.com/office/powerpoint/2010/main" val="2528684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endParaRPr lang="en-US" altLang="en-US"/>
          </a:p>
        </p:txBody>
      </p:sp>
      <p:sp>
        <p:nvSpPr>
          <p:cNvPr id="12291" name="Content Placeholder 2"/>
          <p:cNvSpPr>
            <a:spLocks noGrp="1"/>
          </p:cNvSpPr>
          <p:nvPr>
            <p:ph idx="1"/>
          </p:nvPr>
        </p:nvSpPr>
        <p:spPr>
          <a:xfrm>
            <a:off x="1128713" y="1090613"/>
            <a:ext cx="10682287" cy="4954587"/>
          </a:xfrm>
        </p:spPr>
        <p:txBody>
          <a:bodyPr/>
          <a:lstStyle/>
          <a:p>
            <a:pPr>
              <a:defRPr/>
            </a:pPr>
            <a:endParaRPr lang="en-US" altLang="en-US" sz="3200" i="1" dirty="0"/>
          </a:p>
          <a:p>
            <a:pPr>
              <a:defRPr/>
            </a:pPr>
            <a:endParaRPr lang="en-US" altLang="en-US" sz="3200" i="1" dirty="0"/>
          </a:p>
          <a:p>
            <a:pPr>
              <a:defRPr/>
            </a:pPr>
            <a:endParaRPr lang="en-US" altLang="en-US" sz="3200" i="1" dirty="0"/>
          </a:p>
          <a:p>
            <a:pPr marL="0" indent="0" algn="ctr">
              <a:buFont typeface="Arial" panose="020B0604020202020204" pitchFamily="34" charset="0"/>
              <a:buNone/>
              <a:defRPr/>
            </a:pPr>
            <a:r>
              <a:rPr lang="en-US" altLang="en-US" sz="7200" i="1" dirty="0"/>
              <a:t>THANK YOU</a:t>
            </a:r>
          </a:p>
        </p:txBody>
      </p:sp>
      <p:sp>
        <p:nvSpPr>
          <p:cNvPr id="4" name="Date Placeholder 3"/>
          <p:cNvSpPr>
            <a:spLocks noGrp="1"/>
          </p:cNvSpPr>
          <p:nvPr>
            <p:ph type="dt" sz="quarter" idx="10"/>
          </p:nvPr>
        </p:nvSpPr>
        <p:spPr/>
        <p:txBody>
          <a:bodyPr/>
          <a:lstStyle/>
          <a:p>
            <a:pPr>
              <a:defRPr/>
            </a:pPr>
            <a:fld id="{9D8D03AD-F80A-4604-A58F-023E2BCCF544}" type="datetime3">
              <a:rPr lang="en-US" smtClean="0"/>
              <a:t>1 September 2024</a:t>
            </a:fld>
            <a:endParaRPr lang="en-US"/>
          </a:p>
        </p:txBody>
      </p:sp>
      <p:sp>
        <p:nvSpPr>
          <p:cNvPr id="5" name="Footer Placeholder 4"/>
          <p:cNvSpPr>
            <a:spLocks noGrp="1"/>
          </p:cNvSpPr>
          <p:nvPr>
            <p:ph type="ftr" sz="quarter" idx="11"/>
          </p:nvPr>
        </p:nvSpPr>
        <p:spPr/>
        <p:txBody>
          <a:bodyPr/>
          <a:lstStyle/>
          <a:p>
            <a:pPr>
              <a:defRPr/>
            </a:pPr>
            <a:r>
              <a:rPr lang="en-US"/>
              <a:t>© BVRIT CSE(AI &amp; ML)</a:t>
            </a:r>
          </a:p>
        </p:txBody>
      </p:sp>
      <p:sp>
        <p:nvSpPr>
          <p:cNvPr id="4199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90000"/>
              </a:lnSpc>
              <a:spcBef>
                <a:spcPts val="1000"/>
              </a:spcBef>
              <a:buFont typeface="Arial" panose="020B0604020202020204" pitchFamily="34" charset="0"/>
              <a:buChar char="•"/>
              <a:defRPr>
                <a:solidFill>
                  <a:schemeClr val="tx1"/>
                </a:solidFill>
                <a:latin typeface="Bookman Old Style" panose="02050604050505020204" pitchFamily="18" charset="0"/>
              </a:defRPr>
            </a:lvl1pPr>
            <a:lvl2pPr marL="742950" indent="-285750" algn="just">
              <a:lnSpc>
                <a:spcPct val="90000"/>
              </a:lnSpc>
              <a:spcBef>
                <a:spcPts val="500"/>
              </a:spcBef>
              <a:buFont typeface="Arial" panose="020B0604020202020204" pitchFamily="34" charset="0"/>
              <a:buChar char="•"/>
              <a:defRPr>
                <a:solidFill>
                  <a:schemeClr val="tx1"/>
                </a:solidFill>
                <a:latin typeface="Bookman Old Style" panose="02050604050505020204" pitchFamily="18" charset="0"/>
              </a:defRPr>
            </a:lvl2pPr>
            <a:lvl3pPr marL="1143000" indent="-228600" algn="just">
              <a:lnSpc>
                <a:spcPct val="90000"/>
              </a:lnSpc>
              <a:spcBef>
                <a:spcPts val="500"/>
              </a:spcBef>
              <a:buFont typeface="Arial" panose="020B0604020202020204" pitchFamily="34" charset="0"/>
              <a:buChar char="•"/>
              <a:defRPr>
                <a:solidFill>
                  <a:schemeClr val="tx1"/>
                </a:solidFill>
                <a:latin typeface="Bookman Old Style" panose="02050604050505020204" pitchFamily="18" charset="0"/>
              </a:defRPr>
            </a:lvl3pPr>
            <a:lvl4pPr marL="1600200" indent="-228600" algn="just">
              <a:lnSpc>
                <a:spcPct val="90000"/>
              </a:lnSpc>
              <a:spcBef>
                <a:spcPts val="500"/>
              </a:spcBef>
              <a:buFont typeface="Arial" panose="020B0604020202020204" pitchFamily="34" charset="0"/>
              <a:buChar char="•"/>
              <a:defRPr>
                <a:solidFill>
                  <a:schemeClr val="tx1"/>
                </a:solidFill>
                <a:latin typeface="Bookman Old Style" panose="02050604050505020204" pitchFamily="18" charset="0"/>
              </a:defRPr>
            </a:lvl4pPr>
            <a:lvl5pPr marL="2057400" indent="-228600" algn="just">
              <a:lnSpc>
                <a:spcPct val="90000"/>
              </a:lnSpc>
              <a:spcBef>
                <a:spcPts val="500"/>
              </a:spcBef>
              <a:buFont typeface="Arial" panose="020B0604020202020204" pitchFamily="34" charset="0"/>
              <a:buChar char="•"/>
              <a:defRPr>
                <a:solidFill>
                  <a:schemeClr val="tx1"/>
                </a:solidFill>
                <a:latin typeface="Bookman Old Style" panose="02050604050505020204" pitchFamily="18" charset="0"/>
              </a:defRPr>
            </a:lvl5pPr>
            <a:lvl6pPr marL="2514600" indent="-228600" algn="just" eaLnBrk="0" fontAlgn="base" hangingPunct="0">
              <a:lnSpc>
                <a:spcPct val="90000"/>
              </a:lnSpc>
              <a:spcBef>
                <a:spcPts val="500"/>
              </a:spcBef>
              <a:spcAft>
                <a:spcPct val="0"/>
              </a:spcAft>
              <a:buFont typeface="Arial" panose="020B0604020202020204" pitchFamily="34" charset="0"/>
              <a:buChar char="•"/>
              <a:defRPr>
                <a:solidFill>
                  <a:schemeClr val="tx1"/>
                </a:solidFill>
                <a:latin typeface="Bookman Old Style" panose="02050604050505020204" pitchFamily="18" charset="0"/>
              </a:defRPr>
            </a:lvl6pPr>
            <a:lvl7pPr marL="2971800" indent="-228600" algn="just" eaLnBrk="0" fontAlgn="base" hangingPunct="0">
              <a:lnSpc>
                <a:spcPct val="90000"/>
              </a:lnSpc>
              <a:spcBef>
                <a:spcPts val="500"/>
              </a:spcBef>
              <a:spcAft>
                <a:spcPct val="0"/>
              </a:spcAft>
              <a:buFont typeface="Arial" panose="020B0604020202020204" pitchFamily="34" charset="0"/>
              <a:buChar char="•"/>
              <a:defRPr>
                <a:solidFill>
                  <a:schemeClr val="tx1"/>
                </a:solidFill>
                <a:latin typeface="Bookman Old Style" panose="02050604050505020204" pitchFamily="18" charset="0"/>
              </a:defRPr>
            </a:lvl7pPr>
            <a:lvl8pPr marL="3429000" indent="-228600" algn="just" eaLnBrk="0" fontAlgn="base" hangingPunct="0">
              <a:lnSpc>
                <a:spcPct val="90000"/>
              </a:lnSpc>
              <a:spcBef>
                <a:spcPts val="500"/>
              </a:spcBef>
              <a:spcAft>
                <a:spcPct val="0"/>
              </a:spcAft>
              <a:buFont typeface="Arial" panose="020B0604020202020204" pitchFamily="34" charset="0"/>
              <a:buChar char="•"/>
              <a:defRPr>
                <a:solidFill>
                  <a:schemeClr val="tx1"/>
                </a:solidFill>
                <a:latin typeface="Bookman Old Style" panose="02050604050505020204" pitchFamily="18" charset="0"/>
              </a:defRPr>
            </a:lvl8pPr>
            <a:lvl9pPr marL="3886200" indent="-228600" algn="just" eaLnBrk="0" fontAlgn="base" hangingPunct="0">
              <a:lnSpc>
                <a:spcPct val="90000"/>
              </a:lnSpc>
              <a:spcBef>
                <a:spcPts val="500"/>
              </a:spcBef>
              <a:spcAft>
                <a:spcPct val="0"/>
              </a:spcAft>
              <a:buFont typeface="Arial" panose="020B0604020202020204" pitchFamily="34" charset="0"/>
              <a:buChar char="•"/>
              <a:defRPr>
                <a:solidFill>
                  <a:schemeClr val="tx1"/>
                </a:solidFill>
                <a:latin typeface="Bookman Old Style" panose="02050604050505020204" pitchFamily="18" charset="0"/>
              </a:defRPr>
            </a:lvl9pPr>
          </a:lstStyle>
          <a:p>
            <a:pPr algn="r">
              <a:lnSpc>
                <a:spcPct val="100000"/>
              </a:lnSpc>
              <a:spcBef>
                <a:spcPct val="0"/>
              </a:spcBef>
              <a:buFontTx/>
              <a:buNone/>
            </a:pPr>
            <a:fld id="{30079F32-D4FB-4FE5-9E4A-5AAB38ABC409}" type="slidenum">
              <a:rPr lang="en-US" altLang="en-US" smtClean="0">
                <a:solidFill>
                  <a:srgbClr val="002060"/>
                </a:solidFill>
              </a:rPr>
              <a:pPr algn="r">
                <a:lnSpc>
                  <a:spcPct val="100000"/>
                </a:lnSpc>
                <a:spcBef>
                  <a:spcPct val="0"/>
                </a:spcBef>
                <a:buFontTx/>
                <a:buNone/>
              </a:pPr>
              <a:t>11</a:t>
            </a:fld>
            <a:endParaRPr lang="en-US" altLang="en-US">
              <a:solidFill>
                <a:srgbClr val="00206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Outline</a:t>
            </a:r>
            <a:endParaRPr lang="en-US" dirty="0"/>
          </a:p>
        </p:txBody>
      </p:sp>
      <p:sp>
        <p:nvSpPr>
          <p:cNvPr id="4" name="Date Placeholder 3"/>
          <p:cNvSpPr>
            <a:spLocks noGrp="1"/>
          </p:cNvSpPr>
          <p:nvPr>
            <p:ph type="dt" sz="half" idx="10"/>
          </p:nvPr>
        </p:nvSpPr>
        <p:spPr/>
        <p:txBody>
          <a:bodyPr/>
          <a:lstStyle/>
          <a:p>
            <a:pPr>
              <a:defRPr/>
            </a:pPr>
            <a:fld id="{8933BD5C-E5BC-4144-AE7A-69C0424F5290}" type="datetime3">
              <a:rPr lang="en-US" smtClean="0"/>
              <a:t>1 September 2024</a:t>
            </a:fld>
            <a:endParaRPr lang="en-US"/>
          </a:p>
        </p:txBody>
      </p:sp>
      <p:sp>
        <p:nvSpPr>
          <p:cNvPr id="5" name="Footer Placeholder 4"/>
          <p:cNvSpPr>
            <a:spLocks noGrp="1"/>
          </p:cNvSpPr>
          <p:nvPr>
            <p:ph type="ftr" sz="quarter" idx="11"/>
          </p:nvPr>
        </p:nvSpPr>
        <p:spPr/>
        <p:txBody>
          <a:bodyPr/>
          <a:lstStyle/>
          <a:p>
            <a:pPr>
              <a:defRPr/>
            </a:pPr>
            <a:r>
              <a:rPr lang="en-US"/>
              <a:t>© BVRIT CSE(AI &amp; ML)</a:t>
            </a:r>
          </a:p>
        </p:txBody>
      </p:sp>
      <p:sp>
        <p:nvSpPr>
          <p:cNvPr id="6" name="Slide Number Placeholder 5"/>
          <p:cNvSpPr>
            <a:spLocks noGrp="1"/>
          </p:cNvSpPr>
          <p:nvPr>
            <p:ph type="sldNum" sz="quarter" idx="12"/>
          </p:nvPr>
        </p:nvSpPr>
        <p:spPr/>
        <p:txBody>
          <a:bodyPr/>
          <a:lstStyle/>
          <a:p>
            <a:pPr>
              <a:defRPr/>
            </a:pPr>
            <a:fld id="{7E572F68-55EA-45D7-B58E-E4020496F8F7}" type="slidenum">
              <a:rPr lang="en-US" altLang="en-US" smtClean="0"/>
              <a:pPr>
                <a:defRPr/>
              </a:pPr>
              <a:t>2</a:t>
            </a:fld>
            <a:endParaRPr lang="en-US" altLang="en-US"/>
          </a:p>
        </p:txBody>
      </p:sp>
      <p:sp>
        <p:nvSpPr>
          <p:cNvPr id="3" name="Content Placeholder 2">
            <a:extLst>
              <a:ext uri="{FF2B5EF4-FFF2-40B4-BE49-F238E27FC236}">
                <a16:creationId xmlns:a16="http://schemas.microsoft.com/office/drawing/2014/main" id="{D9822F18-28FA-63E3-B7B4-044C28991B6A}"/>
              </a:ext>
            </a:extLst>
          </p:cNvPr>
          <p:cNvSpPr>
            <a:spLocks noGrp="1"/>
          </p:cNvSpPr>
          <p:nvPr>
            <p:ph idx="1"/>
          </p:nvPr>
        </p:nvSpPr>
        <p:spPr>
          <a:xfrm>
            <a:off x="1128713" y="1100931"/>
            <a:ext cx="9767887" cy="4818062"/>
          </a:xfrm>
        </p:spPr>
        <p:txBody>
          <a:bodyPr/>
          <a:lstStyle/>
          <a:p>
            <a:r>
              <a:rPr lang="en-US" dirty="0"/>
              <a:t>Introduction</a:t>
            </a:r>
          </a:p>
          <a:p>
            <a:r>
              <a:rPr lang="en-US" dirty="0"/>
              <a:t>Abstract</a:t>
            </a:r>
          </a:p>
          <a:p>
            <a:r>
              <a:rPr lang="en-US" dirty="0"/>
              <a:t>Motivation</a:t>
            </a:r>
          </a:p>
          <a:p>
            <a:endParaRPr lang="en-US" dirty="0"/>
          </a:p>
          <a:p>
            <a:r>
              <a:rPr lang="en-US" dirty="0"/>
              <a:t>Comparative Analysis on Existing Solutions</a:t>
            </a:r>
          </a:p>
          <a:p>
            <a:r>
              <a:rPr lang="en-US" dirty="0"/>
              <a:t>Methodology </a:t>
            </a:r>
          </a:p>
          <a:p>
            <a:r>
              <a:rPr lang="en-US" dirty="0"/>
              <a:t>Proposed Features</a:t>
            </a:r>
          </a:p>
          <a:p>
            <a:endParaRPr lang="en-US" dirty="0"/>
          </a:p>
          <a:p>
            <a:r>
              <a:rPr lang="en-US" dirty="0"/>
              <a:t>Key Technologies to be Used</a:t>
            </a:r>
          </a:p>
          <a:p>
            <a:r>
              <a:rPr lang="en-US" dirty="0"/>
              <a:t>Impact of the Proposed Work</a:t>
            </a:r>
          </a:p>
          <a:p>
            <a:r>
              <a:rPr lang="en-US" dirty="0"/>
              <a:t>References</a:t>
            </a:r>
          </a:p>
        </p:txBody>
      </p:sp>
      <p:pic>
        <p:nvPicPr>
          <p:cNvPr id="8" name="Picture 7">
            <a:extLst>
              <a:ext uri="{FF2B5EF4-FFF2-40B4-BE49-F238E27FC236}">
                <a16:creationId xmlns:a16="http://schemas.microsoft.com/office/drawing/2014/main" id="{947EF095-F013-92D3-A26F-F2A526519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480" y="1073150"/>
            <a:ext cx="4762500" cy="4943475"/>
          </a:xfrm>
          <a:prstGeom prst="rect">
            <a:avLst/>
          </a:prstGeom>
        </p:spPr>
      </p:pic>
    </p:spTree>
    <p:extLst>
      <p:ext uri="{BB962C8B-B14F-4D97-AF65-F5344CB8AC3E}">
        <p14:creationId xmlns:p14="http://schemas.microsoft.com/office/powerpoint/2010/main" val="33638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Introduction</a:t>
            </a:r>
            <a:endParaRPr lang="en-US" dirty="0"/>
          </a:p>
        </p:txBody>
      </p:sp>
      <p:sp>
        <p:nvSpPr>
          <p:cNvPr id="4" name="Date Placeholder 3"/>
          <p:cNvSpPr>
            <a:spLocks noGrp="1"/>
          </p:cNvSpPr>
          <p:nvPr>
            <p:ph type="dt" sz="half" idx="10"/>
          </p:nvPr>
        </p:nvSpPr>
        <p:spPr/>
        <p:txBody>
          <a:bodyPr/>
          <a:lstStyle/>
          <a:p>
            <a:pPr>
              <a:defRPr/>
            </a:pPr>
            <a:fld id="{8933BD5C-E5BC-4144-AE7A-69C0424F5290}" type="datetime3">
              <a:rPr lang="en-US" smtClean="0"/>
              <a:t>1 September 2024</a:t>
            </a:fld>
            <a:endParaRPr lang="en-US"/>
          </a:p>
        </p:txBody>
      </p:sp>
      <p:sp>
        <p:nvSpPr>
          <p:cNvPr id="5" name="Footer Placeholder 4"/>
          <p:cNvSpPr>
            <a:spLocks noGrp="1"/>
          </p:cNvSpPr>
          <p:nvPr>
            <p:ph type="ftr" sz="quarter" idx="11"/>
          </p:nvPr>
        </p:nvSpPr>
        <p:spPr/>
        <p:txBody>
          <a:bodyPr/>
          <a:lstStyle/>
          <a:p>
            <a:pPr>
              <a:defRPr/>
            </a:pPr>
            <a:r>
              <a:rPr lang="en-US"/>
              <a:t>© BVRIT CSE(AI &amp; ML)</a:t>
            </a:r>
          </a:p>
        </p:txBody>
      </p:sp>
      <p:sp>
        <p:nvSpPr>
          <p:cNvPr id="6" name="Slide Number Placeholder 5"/>
          <p:cNvSpPr>
            <a:spLocks noGrp="1"/>
          </p:cNvSpPr>
          <p:nvPr>
            <p:ph type="sldNum" sz="quarter" idx="12"/>
          </p:nvPr>
        </p:nvSpPr>
        <p:spPr/>
        <p:txBody>
          <a:bodyPr/>
          <a:lstStyle/>
          <a:p>
            <a:pPr>
              <a:defRPr/>
            </a:pPr>
            <a:fld id="{7E572F68-55EA-45D7-B58E-E4020496F8F7}" type="slidenum">
              <a:rPr lang="en-US" altLang="en-US" smtClean="0"/>
              <a:pPr>
                <a:defRPr/>
              </a:pPr>
              <a:t>3</a:t>
            </a:fld>
            <a:endParaRPr lang="en-US" altLang="en-US"/>
          </a:p>
        </p:txBody>
      </p:sp>
      <p:sp>
        <p:nvSpPr>
          <p:cNvPr id="3" name="Content Placeholder 2">
            <a:extLst>
              <a:ext uri="{FF2B5EF4-FFF2-40B4-BE49-F238E27FC236}">
                <a16:creationId xmlns:a16="http://schemas.microsoft.com/office/drawing/2014/main" id="{D9822F18-28FA-63E3-B7B4-044C28991B6A}"/>
              </a:ext>
            </a:extLst>
          </p:cNvPr>
          <p:cNvSpPr>
            <a:spLocks noGrp="1"/>
          </p:cNvSpPr>
          <p:nvPr>
            <p:ph idx="1"/>
          </p:nvPr>
        </p:nvSpPr>
        <p:spPr/>
        <p:txBody>
          <a:bodyPr/>
          <a:lstStyle/>
          <a:p>
            <a:r>
              <a:rPr lang="en-US" dirty="0"/>
              <a:t>Generating synthetic images can be used to augment training datasets for face recognition algorithms, leading to more robust and accurate models. </a:t>
            </a:r>
          </a:p>
          <a:p>
            <a:r>
              <a:rPr lang="en-US" dirty="0"/>
              <a:t>It helps in handling scenarios with limited training data or dealing with variations in lighting conditions, poses, and expressions.</a:t>
            </a:r>
          </a:p>
          <a:p>
            <a:r>
              <a:rPr lang="en-US" dirty="0"/>
              <a:t>It Has Applications in Medical Imaging Research and Training, Forensics Investigations and Law Enforcement. </a:t>
            </a:r>
          </a:p>
          <a:p>
            <a:endParaRPr lang="en-US" i="1" dirty="0">
              <a:solidFill>
                <a:srgbClr val="002060"/>
              </a:solidFill>
            </a:endParaRPr>
          </a:p>
          <a:p>
            <a:r>
              <a:rPr lang="en-US" i="1" dirty="0">
                <a:solidFill>
                  <a:srgbClr val="002060"/>
                </a:solidFill>
              </a:rPr>
              <a:t>Generating realistic images can be used to augment datasets for training Deep Learning models. </a:t>
            </a:r>
          </a:p>
          <a:p>
            <a:r>
              <a:rPr lang="en-US" i="1" dirty="0">
                <a:solidFill>
                  <a:srgbClr val="002060"/>
                </a:solidFill>
              </a:rPr>
              <a:t>By synthesizing additional data points, it helps in improving model performance, generalization, and robustness. This is particularly valuable when the original dataset is limited in size or lacks diversity.</a:t>
            </a:r>
          </a:p>
          <a:p>
            <a:endParaRPr lang="en-US" i="1" dirty="0"/>
          </a:p>
        </p:txBody>
      </p:sp>
    </p:spTree>
    <p:extLst>
      <p:ext uri="{BB962C8B-B14F-4D97-AF65-F5344CB8AC3E}">
        <p14:creationId xmlns:p14="http://schemas.microsoft.com/office/powerpoint/2010/main" val="353790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Introduction							</a:t>
            </a:r>
            <a:r>
              <a:rPr lang="en-US" altLang="en-US" sz="2000" dirty="0"/>
              <a:t>(Contd..)</a:t>
            </a:r>
            <a:endParaRPr lang="en-US" dirty="0"/>
          </a:p>
        </p:txBody>
      </p:sp>
      <p:sp>
        <p:nvSpPr>
          <p:cNvPr id="4" name="Date Placeholder 3"/>
          <p:cNvSpPr>
            <a:spLocks noGrp="1"/>
          </p:cNvSpPr>
          <p:nvPr>
            <p:ph type="dt" sz="half" idx="10"/>
          </p:nvPr>
        </p:nvSpPr>
        <p:spPr/>
        <p:txBody>
          <a:bodyPr/>
          <a:lstStyle/>
          <a:p>
            <a:pPr>
              <a:defRPr/>
            </a:pPr>
            <a:fld id="{8933BD5C-E5BC-4144-AE7A-69C0424F5290}" type="datetime3">
              <a:rPr lang="en-US" smtClean="0"/>
              <a:t>1 September 2024</a:t>
            </a:fld>
            <a:endParaRPr lang="en-US"/>
          </a:p>
        </p:txBody>
      </p:sp>
      <p:sp>
        <p:nvSpPr>
          <p:cNvPr id="5" name="Footer Placeholder 4"/>
          <p:cNvSpPr>
            <a:spLocks noGrp="1"/>
          </p:cNvSpPr>
          <p:nvPr>
            <p:ph type="ftr" sz="quarter" idx="11"/>
          </p:nvPr>
        </p:nvSpPr>
        <p:spPr/>
        <p:txBody>
          <a:bodyPr/>
          <a:lstStyle/>
          <a:p>
            <a:pPr>
              <a:defRPr/>
            </a:pPr>
            <a:r>
              <a:rPr lang="en-US"/>
              <a:t>© BVRIT CSE(AI &amp; ML)</a:t>
            </a:r>
          </a:p>
        </p:txBody>
      </p:sp>
      <p:sp>
        <p:nvSpPr>
          <p:cNvPr id="6" name="Slide Number Placeholder 5"/>
          <p:cNvSpPr>
            <a:spLocks noGrp="1"/>
          </p:cNvSpPr>
          <p:nvPr>
            <p:ph type="sldNum" sz="quarter" idx="12"/>
          </p:nvPr>
        </p:nvSpPr>
        <p:spPr/>
        <p:txBody>
          <a:bodyPr/>
          <a:lstStyle/>
          <a:p>
            <a:pPr>
              <a:defRPr/>
            </a:pPr>
            <a:fld id="{7E572F68-55EA-45D7-B58E-E4020496F8F7}" type="slidenum">
              <a:rPr lang="en-US" altLang="en-US" smtClean="0"/>
              <a:pPr>
                <a:defRPr/>
              </a:pPr>
              <a:t>4</a:t>
            </a:fld>
            <a:endParaRPr lang="en-US" altLang="en-US"/>
          </a:p>
        </p:txBody>
      </p:sp>
      <p:sp>
        <p:nvSpPr>
          <p:cNvPr id="3" name="Content Placeholder 2">
            <a:extLst>
              <a:ext uri="{FF2B5EF4-FFF2-40B4-BE49-F238E27FC236}">
                <a16:creationId xmlns:a16="http://schemas.microsoft.com/office/drawing/2014/main" id="{D9822F18-28FA-63E3-B7B4-044C28991B6A}"/>
              </a:ext>
            </a:extLst>
          </p:cNvPr>
          <p:cNvSpPr>
            <a:spLocks noGrp="1"/>
          </p:cNvSpPr>
          <p:nvPr>
            <p:ph idx="1"/>
          </p:nvPr>
        </p:nvSpPr>
        <p:spPr>
          <a:xfrm>
            <a:off x="1128713" y="1090613"/>
            <a:ext cx="4608699" cy="4818062"/>
          </a:xfrm>
        </p:spPr>
        <p:txBody>
          <a:bodyPr/>
          <a:lstStyle/>
          <a:p>
            <a:r>
              <a:rPr lang="en-US" i="1" dirty="0">
                <a:solidFill>
                  <a:srgbClr val="002060"/>
                </a:solidFill>
              </a:rPr>
              <a:t>Deep learning models typically requires a large amount of labeled data for training. </a:t>
            </a:r>
          </a:p>
          <a:p>
            <a:endParaRPr lang="en-US" i="1" dirty="0">
              <a:solidFill>
                <a:srgbClr val="002060"/>
              </a:solidFill>
            </a:endParaRPr>
          </a:p>
          <a:p>
            <a:r>
              <a:rPr lang="en-US" i="1" dirty="0">
                <a:solidFill>
                  <a:srgbClr val="002060"/>
                </a:solidFill>
              </a:rPr>
              <a:t>Data Augmentation techniques, such as generating synthetic images, help to increase the effective size of the training set by creating additional examples with realistic variations.</a:t>
            </a:r>
          </a:p>
          <a:p>
            <a:endParaRPr lang="en-US" i="1" dirty="0">
              <a:solidFill>
                <a:srgbClr val="002060"/>
              </a:solidFill>
            </a:endParaRPr>
          </a:p>
          <a:p>
            <a:endParaRPr lang="en-US" i="1" dirty="0">
              <a:solidFill>
                <a:srgbClr val="002060"/>
              </a:solidFill>
            </a:endParaRPr>
          </a:p>
        </p:txBody>
      </p:sp>
      <p:sp>
        <p:nvSpPr>
          <p:cNvPr id="25" name="TextBox 24"/>
          <p:cNvSpPr txBox="1"/>
          <p:nvPr/>
        </p:nvSpPr>
        <p:spPr>
          <a:xfrm>
            <a:off x="6096000" y="5735191"/>
            <a:ext cx="5663025" cy="369332"/>
          </a:xfrm>
          <a:prstGeom prst="rect">
            <a:avLst/>
          </a:prstGeom>
          <a:noFill/>
        </p:spPr>
        <p:txBody>
          <a:bodyPr wrap="none" rtlCol="0">
            <a:spAutoFit/>
          </a:bodyPr>
          <a:lstStyle/>
          <a:p>
            <a:r>
              <a:rPr lang="en-US" b="1" dirty="0">
                <a:latin typeface="+mj-lt"/>
              </a:rPr>
              <a:t>Few Examples of Real Images and Generated Images</a:t>
            </a:r>
          </a:p>
        </p:txBody>
      </p:sp>
      <p:pic>
        <p:nvPicPr>
          <p:cNvPr id="8" name="Picture 7">
            <a:extLst>
              <a:ext uri="{FF2B5EF4-FFF2-40B4-BE49-F238E27FC236}">
                <a16:creationId xmlns:a16="http://schemas.microsoft.com/office/drawing/2014/main" id="{20DE51B1-85BA-CBB6-4B65-3DB2FBD8C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035" y="938143"/>
            <a:ext cx="5943905" cy="4750044"/>
          </a:xfrm>
          <a:prstGeom prst="rect">
            <a:avLst/>
          </a:prstGeom>
        </p:spPr>
      </p:pic>
    </p:spTree>
    <p:extLst>
      <p:ext uri="{BB962C8B-B14F-4D97-AF65-F5344CB8AC3E}">
        <p14:creationId xmlns:p14="http://schemas.microsoft.com/office/powerpoint/2010/main" val="963663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Abstract</a:t>
            </a:r>
            <a:endParaRPr lang="en-US" dirty="0"/>
          </a:p>
        </p:txBody>
      </p:sp>
      <p:sp>
        <p:nvSpPr>
          <p:cNvPr id="4" name="Date Placeholder 3"/>
          <p:cNvSpPr>
            <a:spLocks noGrp="1"/>
          </p:cNvSpPr>
          <p:nvPr>
            <p:ph type="dt" sz="half" idx="10"/>
          </p:nvPr>
        </p:nvSpPr>
        <p:spPr/>
        <p:txBody>
          <a:bodyPr/>
          <a:lstStyle/>
          <a:p>
            <a:pPr>
              <a:defRPr/>
            </a:pPr>
            <a:fld id="{8933BD5C-E5BC-4144-AE7A-69C0424F5290}" type="datetime3">
              <a:rPr lang="en-US" smtClean="0"/>
              <a:t>1 September 2024</a:t>
            </a:fld>
            <a:endParaRPr lang="en-US"/>
          </a:p>
        </p:txBody>
      </p:sp>
      <p:sp>
        <p:nvSpPr>
          <p:cNvPr id="5" name="Footer Placeholder 4"/>
          <p:cNvSpPr>
            <a:spLocks noGrp="1"/>
          </p:cNvSpPr>
          <p:nvPr>
            <p:ph type="ftr" sz="quarter" idx="11"/>
          </p:nvPr>
        </p:nvSpPr>
        <p:spPr/>
        <p:txBody>
          <a:bodyPr/>
          <a:lstStyle/>
          <a:p>
            <a:pPr>
              <a:defRPr/>
            </a:pPr>
            <a:r>
              <a:rPr lang="en-US"/>
              <a:t>© BVRIT CSE(AI &amp; ML)</a:t>
            </a:r>
          </a:p>
        </p:txBody>
      </p:sp>
      <p:sp>
        <p:nvSpPr>
          <p:cNvPr id="6" name="Slide Number Placeholder 5"/>
          <p:cNvSpPr>
            <a:spLocks noGrp="1"/>
          </p:cNvSpPr>
          <p:nvPr>
            <p:ph type="sldNum" sz="quarter" idx="12"/>
          </p:nvPr>
        </p:nvSpPr>
        <p:spPr/>
        <p:txBody>
          <a:bodyPr/>
          <a:lstStyle/>
          <a:p>
            <a:pPr>
              <a:defRPr/>
            </a:pPr>
            <a:fld id="{7E572F68-55EA-45D7-B58E-E4020496F8F7}" type="slidenum">
              <a:rPr lang="en-US" altLang="en-US" smtClean="0"/>
              <a:pPr>
                <a:defRPr/>
              </a:pPr>
              <a:t>5</a:t>
            </a:fld>
            <a:endParaRPr lang="en-US" altLang="en-US"/>
          </a:p>
        </p:txBody>
      </p:sp>
      <p:sp>
        <p:nvSpPr>
          <p:cNvPr id="3" name="Content Placeholder 2">
            <a:extLst>
              <a:ext uri="{FF2B5EF4-FFF2-40B4-BE49-F238E27FC236}">
                <a16:creationId xmlns:a16="http://schemas.microsoft.com/office/drawing/2014/main" id="{D9822F18-28FA-63E3-B7B4-044C28991B6A}"/>
              </a:ext>
            </a:extLst>
          </p:cNvPr>
          <p:cNvSpPr>
            <a:spLocks noGrp="1"/>
          </p:cNvSpPr>
          <p:nvPr>
            <p:ph idx="1"/>
          </p:nvPr>
        </p:nvSpPr>
        <p:spPr/>
        <p:txBody>
          <a:bodyPr/>
          <a:lstStyle/>
          <a:p>
            <a:r>
              <a:rPr lang="en-US" dirty="0"/>
              <a:t>Generating realistic images of human faces from a dataset of facial images has been a challenging problem in computer vision and artificial intelligence. </a:t>
            </a:r>
          </a:p>
          <a:p>
            <a:r>
              <a:rPr lang="en-US" dirty="0"/>
              <a:t>This work aims to propose a deep learning approach based on a generative adversarial network (GAN) architecture for generating realistic images of human faces. </a:t>
            </a:r>
          </a:p>
          <a:p>
            <a:r>
              <a:rPr lang="en-US" dirty="0"/>
              <a:t>It is intended to develop a generative model capable of synthesizing high-quality and diverse human faces from a given dataset of facial images. </a:t>
            </a:r>
          </a:p>
          <a:p>
            <a:r>
              <a:rPr lang="en-US" dirty="0"/>
              <a:t>The proposed approach will be trained and evaluated using the </a:t>
            </a:r>
            <a:r>
              <a:rPr lang="en-US" dirty="0" err="1"/>
              <a:t>CelebA</a:t>
            </a:r>
            <a:r>
              <a:rPr lang="en-US" dirty="0"/>
              <a:t> dataset, which contains over 200,000 facial images of celebrities.</a:t>
            </a:r>
          </a:p>
        </p:txBody>
      </p:sp>
    </p:spTree>
    <p:extLst>
      <p:ext uri="{BB962C8B-B14F-4D97-AF65-F5344CB8AC3E}">
        <p14:creationId xmlns:p14="http://schemas.microsoft.com/office/powerpoint/2010/main" val="3599361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Motivation</a:t>
            </a:r>
            <a:endParaRPr lang="en-US" dirty="0"/>
          </a:p>
        </p:txBody>
      </p:sp>
      <p:sp>
        <p:nvSpPr>
          <p:cNvPr id="4" name="Date Placeholder 3"/>
          <p:cNvSpPr>
            <a:spLocks noGrp="1"/>
          </p:cNvSpPr>
          <p:nvPr>
            <p:ph type="dt" sz="half" idx="10"/>
          </p:nvPr>
        </p:nvSpPr>
        <p:spPr/>
        <p:txBody>
          <a:bodyPr/>
          <a:lstStyle/>
          <a:p>
            <a:pPr>
              <a:defRPr/>
            </a:pPr>
            <a:fld id="{8933BD5C-E5BC-4144-AE7A-69C0424F5290}" type="datetime3">
              <a:rPr lang="en-US" smtClean="0"/>
              <a:t>1 September 2024</a:t>
            </a:fld>
            <a:endParaRPr lang="en-US"/>
          </a:p>
        </p:txBody>
      </p:sp>
      <p:sp>
        <p:nvSpPr>
          <p:cNvPr id="5" name="Footer Placeholder 4"/>
          <p:cNvSpPr>
            <a:spLocks noGrp="1"/>
          </p:cNvSpPr>
          <p:nvPr>
            <p:ph type="ftr" sz="quarter" idx="11"/>
          </p:nvPr>
        </p:nvSpPr>
        <p:spPr/>
        <p:txBody>
          <a:bodyPr/>
          <a:lstStyle/>
          <a:p>
            <a:pPr>
              <a:defRPr/>
            </a:pPr>
            <a:r>
              <a:rPr lang="en-US"/>
              <a:t>© BVRIT CSE(AI &amp; ML)</a:t>
            </a:r>
          </a:p>
        </p:txBody>
      </p:sp>
      <p:sp>
        <p:nvSpPr>
          <p:cNvPr id="6" name="Slide Number Placeholder 5"/>
          <p:cNvSpPr>
            <a:spLocks noGrp="1"/>
          </p:cNvSpPr>
          <p:nvPr>
            <p:ph type="sldNum" sz="quarter" idx="12"/>
          </p:nvPr>
        </p:nvSpPr>
        <p:spPr/>
        <p:txBody>
          <a:bodyPr/>
          <a:lstStyle/>
          <a:p>
            <a:pPr>
              <a:defRPr/>
            </a:pPr>
            <a:fld id="{7E572F68-55EA-45D7-B58E-E4020496F8F7}" type="slidenum">
              <a:rPr lang="en-US" altLang="en-US" smtClean="0"/>
              <a:pPr>
                <a:defRPr/>
              </a:pPr>
              <a:t>6</a:t>
            </a:fld>
            <a:endParaRPr lang="en-US" altLang="en-US"/>
          </a:p>
        </p:txBody>
      </p:sp>
      <p:sp>
        <p:nvSpPr>
          <p:cNvPr id="3" name="Content Placeholder 2">
            <a:extLst>
              <a:ext uri="{FF2B5EF4-FFF2-40B4-BE49-F238E27FC236}">
                <a16:creationId xmlns:a16="http://schemas.microsoft.com/office/drawing/2014/main" id="{D9822F18-28FA-63E3-B7B4-044C28991B6A}"/>
              </a:ext>
            </a:extLst>
          </p:cNvPr>
          <p:cNvSpPr>
            <a:spLocks noGrp="1"/>
          </p:cNvSpPr>
          <p:nvPr>
            <p:ph idx="1"/>
          </p:nvPr>
        </p:nvSpPr>
        <p:spPr/>
        <p:txBody>
          <a:bodyPr/>
          <a:lstStyle/>
          <a:p>
            <a:r>
              <a:rPr lang="en-US" dirty="0"/>
              <a:t>Data Augmentation</a:t>
            </a:r>
          </a:p>
          <a:p>
            <a:pPr lvl="1"/>
            <a:r>
              <a:rPr lang="en-US" sz="2000" dirty="0"/>
              <a:t>Augmentation can improve the generalization and performance of models, enabling them to better handle real-world scenarios and variations.</a:t>
            </a:r>
            <a:endParaRPr lang="en-US" dirty="0"/>
          </a:p>
          <a:p>
            <a:r>
              <a:rPr lang="en-US" dirty="0"/>
              <a:t>Forensic Investigations </a:t>
            </a:r>
          </a:p>
          <a:p>
            <a:pPr lvl="1"/>
            <a:r>
              <a:rPr lang="en-US" sz="2000" dirty="0"/>
              <a:t>It aids in creating accurate representations of suspects or missing persons, potentially assisting law enforcement in identifying individuals and solving criminal cases.</a:t>
            </a:r>
            <a:endParaRPr lang="en-US" dirty="0"/>
          </a:p>
          <a:p>
            <a:r>
              <a:rPr lang="en-US" dirty="0"/>
              <a:t>Medical Imaging Research and Training</a:t>
            </a:r>
          </a:p>
          <a:p>
            <a:pPr lvl="1"/>
            <a:r>
              <a:rPr lang="en-US" sz="2000" dirty="0"/>
              <a:t>Realistic image generation has applications in medical research and training. It can be used to generate synthetic medical images and simulations for training medical professionals and students.</a:t>
            </a:r>
          </a:p>
          <a:p>
            <a:r>
              <a:rPr lang="en-US" dirty="0"/>
              <a:t>Forensic Investigations and Law Enforcement</a:t>
            </a:r>
          </a:p>
          <a:p>
            <a:pPr lvl="1"/>
            <a:r>
              <a:rPr lang="en-US" sz="2000" dirty="0"/>
              <a:t>Realistic image generation can aid in forensic investigations and law enforcement efforts. It can be used to generate age-progressed images of missing persons or suspects to assist in identifying them over extended periods. </a:t>
            </a:r>
          </a:p>
        </p:txBody>
      </p:sp>
    </p:spTree>
    <p:extLst>
      <p:ext uri="{BB962C8B-B14F-4D97-AF65-F5344CB8AC3E}">
        <p14:creationId xmlns:p14="http://schemas.microsoft.com/office/powerpoint/2010/main" val="6565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Comparative Analysis on Existing Solutions</a:t>
            </a:r>
          </a:p>
        </p:txBody>
      </p:sp>
      <p:sp>
        <p:nvSpPr>
          <p:cNvPr id="4" name="Date Placeholder 3"/>
          <p:cNvSpPr>
            <a:spLocks noGrp="1"/>
          </p:cNvSpPr>
          <p:nvPr>
            <p:ph type="dt" sz="half" idx="10"/>
          </p:nvPr>
        </p:nvSpPr>
        <p:spPr/>
        <p:txBody>
          <a:bodyPr/>
          <a:lstStyle/>
          <a:p>
            <a:pPr>
              <a:defRPr/>
            </a:pPr>
            <a:fld id="{8933BD5C-E5BC-4144-AE7A-69C0424F5290}" type="datetime3">
              <a:rPr lang="en-US" smtClean="0"/>
              <a:t>1 September 2024</a:t>
            </a:fld>
            <a:endParaRPr lang="en-US"/>
          </a:p>
        </p:txBody>
      </p:sp>
      <p:sp>
        <p:nvSpPr>
          <p:cNvPr id="5" name="Footer Placeholder 4"/>
          <p:cNvSpPr>
            <a:spLocks noGrp="1"/>
          </p:cNvSpPr>
          <p:nvPr>
            <p:ph type="ftr" sz="quarter" idx="11"/>
          </p:nvPr>
        </p:nvSpPr>
        <p:spPr/>
        <p:txBody>
          <a:bodyPr/>
          <a:lstStyle/>
          <a:p>
            <a:pPr>
              <a:defRPr/>
            </a:pPr>
            <a:r>
              <a:rPr lang="en-US"/>
              <a:t>© BVRIT CSE(AI &amp; ML)</a:t>
            </a:r>
          </a:p>
        </p:txBody>
      </p:sp>
      <p:sp>
        <p:nvSpPr>
          <p:cNvPr id="6" name="Slide Number Placeholder 5"/>
          <p:cNvSpPr>
            <a:spLocks noGrp="1"/>
          </p:cNvSpPr>
          <p:nvPr>
            <p:ph type="sldNum" sz="quarter" idx="12"/>
          </p:nvPr>
        </p:nvSpPr>
        <p:spPr/>
        <p:txBody>
          <a:bodyPr/>
          <a:lstStyle/>
          <a:p>
            <a:pPr>
              <a:defRPr/>
            </a:pPr>
            <a:fld id="{7E572F68-55EA-45D7-B58E-E4020496F8F7}" type="slidenum">
              <a:rPr lang="en-US" altLang="en-US" smtClean="0"/>
              <a:pPr>
                <a:defRPr/>
              </a:pPr>
              <a:t>7</a:t>
            </a:fld>
            <a:endParaRPr lang="en-US" altLang="en-US"/>
          </a:p>
        </p:txBody>
      </p:sp>
      <p:sp>
        <p:nvSpPr>
          <p:cNvPr id="8" name="TextBox 7">
            <a:extLst>
              <a:ext uri="{FF2B5EF4-FFF2-40B4-BE49-F238E27FC236}">
                <a16:creationId xmlns:a16="http://schemas.microsoft.com/office/drawing/2014/main" id="{EFE36701-382A-78A1-805C-5D6F89B12AB0}"/>
              </a:ext>
            </a:extLst>
          </p:cNvPr>
          <p:cNvSpPr txBox="1"/>
          <p:nvPr/>
        </p:nvSpPr>
        <p:spPr>
          <a:xfrm>
            <a:off x="89646" y="1132867"/>
            <a:ext cx="3935505" cy="2308324"/>
          </a:xfrm>
          <a:prstGeom prst="rect">
            <a:avLst/>
          </a:prstGeom>
          <a:noFill/>
        </p:spPr>
        <p:txBody>
          <a:bodyPr wrap="square" rtlCol="0">
            <a:spAutoFit/>
          </a:bodyPr>
          <a:lstStyle/>
          <a:p>
            <a:pPr algn="just"/>
            <a:r>
              <a:rPr lang="en-US" b="1" dirty="0">
                <a:latin typeface="+mj-lt"/>
              </a:rPr>
              <a:t>Deep Boltzmann Machines (DBMs) [1]: </a:t>
            </a:r>
            <a:r>
              <a:rPr lang="en-US" dirty="0">
                <a:latin typeface="+mj-lt"/>
              </a:rPr>
              <a:t>DBMs are generative models that consist of multiple layers of stochastic hidden units. They have been used for generating realistic human faces by training the model to learn the underlying distribution of facial images.</a:t>
            </a:r>
            <a:endParaRPr lang="en-IN" dirty="0">
              <a:latin typeface="+mj-lt"/>
            </a:endParaRPr>
          </a:p>
        </p:txBody>
      </p:sp>
      <p:sp>
        <p:nvSpPr>
          <p:cNvPr id="3" name="TextBox 2">
            <a:extLst>
              <a:ext uri="{FF2B5EF4-FFF2-40B4-BE49-F238E27FC236}">
                <a16:creationId xmlns:a16="http://schemas.microsoft.com/office/drawing/2014/main" id="{DA5E3E1E-0953-9AC6-B9ED-F1CE4B56AFCD}"/>
              </a:ext>
            </a:extLst>
          </p:cNvPr>
          <p:cNvSpPr txBox="1"/>
          <p:nvPr/>
        </p:nvSpPr>
        <p:spPr>
          <a:xfrm>
            <a:off x="4128247" y="1127215"/>
            <a:ext cx="3935505" cy="2308324"/>
          </a:xfrm>
          <a:prstGeom prst="rect">
            <a:avLst/>
          </a:prstGeom>
          <a:noFill/>
        </p:spPr>
        <p:txBody>
          <a:bodyPr wrap="square" rtlCol="0">
            <a:spAutoFit/>
          </a:bodyPr>
          <a:lstStyle/>
          <a:p>
            <a:pPr algn="just"/>
            <a:r>
              <a:rPr lang="en-US" b="1" dirty="0">
                <a:latin typeface="+mj-lt"/>
              </a:rPr>
              <a:t>Style Transfer Techniques [2]: </a:t>
            </a:r>
            <a:r>
              <a:rPr lang="en-US" dirty="0">
                <a:latin typeface="+mj-lt"/>
              </a:rPr>
              <a:t>Style transfer techniques involve transferring the style of one image onto another image. By applying style transfer techniques to facial images, it is possible to generate new faces with a desired artistic style or characteristics.</a:t>
            </a:r>
            <a:endParaRPr lang="en-IN" dirty="0">
              <a:latin typeface="+mj-lt"/>
            </a:endParaRPr>
          </a:p>
        </p:txBody>
      </p:sp>
      <p:sp>
        <p:nvSpPr>
          <p:cNvPr id="9" name="TextBox 8">
            <a:extLst>
              <a:ext uri="{FF2B5EF4-FFF2-40B4-BE49-F238E27FC236}">
                <a16:creationId xmlns:a16="http://schemas.microsoft.com/office/drawing/2014/main" id="{9C571F34-153F-58C3-89E6-0CFC06507728}"/>
              </a:ext>
            </a:extLst>
          </p:cNvPr>
          <p:cNvSpPr txBox="1"/>
          <p:nvPr/>
        </p:nvSpPr>
        <p:spPr>
          <a:xfrm>
            <a:off x="8166848" y="1127214"/>
            <a:ext cx="3935505" cy="2031325"/>
          </a:xfrm>
          <a:prstGeom prst="rect">
            <a:avLst/>
          </a:prstGeom>
          <a:noFill/>
        </p:spPr>
        <p:txBody>
          <a:bodyPr wrap="square" rtlCol="0">
            <a:spAutoFit/>
          </a:bodyPr>
          <a:lstStyle/>
          <a:p>
            <a:pPr algn="just"/>
            <a:r>
              <a:rPr lang="en-US" b="1">
                <a:latin typeface="+mj-lt"/>
              </a:rPr>
              <a:t>Evolutionary Algorithms [3]:  </a:t>
            </a:r>
            <a:r>
              <a:rPr lang="en-US" dirty="0">
                <a:latin typeface="+mj-lt"/>
              </a:rPr>
              <a:t>These can be used to evolve a population of facial images towards a desired target. By iteratively selecting, recombining, and mutating the best-performing individuals, realistic faces can be generated.</a:t>
            </a:r>
            <a:endParaRPr lang="en-IN" dirty="0">
              <a:latin typeface="+mj-lt"/>
            </a:endParaRPr>
          </a:p>
        </p:txBody>
      </p:sp>
      <p:sp>
        <p:nvSpPr>
          <p:cNvPr id="10" name="TextBox 9">
            <a:extLst>
              <a:ext uri="{FF2B5EF4-FFF2-40B4-BE49-F238E27FC236}">
                <a16:creationId xmlns:a16="http://schemas.microsoft.com/office/drawing/2014/main" id="{E77E628E-C6D7-47C7-FAF0-6169C8DCB8B9}"/>
              </a:ext>
            </a:extLst>
          </p:cNvPr>
          <p:cNvSpPr txBox="1"/>
          <p:nvPr/>
        </p:nvSpPr>
        <p:spPr>
          <a:xfrm>
            <a:off x="147916" y="3952261"/>
            <a:ext cx="11896165" cy="2308324"/>
          </a:xfrm>
          <a:prstGeom prst="rect">
            <a:avLst/>
          </a:prstGeom>
          <a:noFill/>
        </p:spPr>
        <p:txBody>
          <a:bodyPr wrap="square" rtlCol="0">
            <a:spAutoFit/>
          </a:bodyPr>
          <a:lstStyle/>
          <a:p>
            <a:pPr algn="just"/>
            <a:r>
              <a:rPr lang="en-US" b="1" dirty="0">
                <a:latin typeface="+mj-lt"/>
              </a:rPr>
              <a:t>Disadvantages of Existing Methods:</a:t>
            </a:r>
          </a:p>
          <a:p>
            <a:pPr marL="342900" indent="-342900" algn="just">
              <a:buFont typeface="+mj-lt"/>
              <a:buAutoNum type="arabicPeriod"/>
            </a:pPr>
            <a:r>
              <a:rPr lang="en-US" dirty="0">
                <a:latin typeface="+mj-lt"/>
              </a:rPr>
              <a:t>Mode collapse occurs when the generator of a GAN fails to explore the full diversity of the target distribution and instead produces limited variations or repetitive outputs.</a:t>
            </a:r>
          </a:p>
          <a:p>
            <a:pPr marL="342900" indent="-342900" algn="just">
              <a:buFont typeface="+mj-lt"/>
              <a:buAutoNum type="arabicPeriod"/>
            </a:pPr>
            <a:r>
              <a:rPr lang="en-US" dirty="0">
                <a:latin typeface="+mj-lt"/>
              </a:rPr>
              <a:t>Many existing methods struggle with providing explicit control over specific attributes or characteristics of the generated faces.</a:t>
            </a:r>
          </a:p>
          <a:p>
            <a:pPr marL="342900" indent="-342900" algn="just">
              <a:buFont typeface="+mj-lt"/>
              <a:buAutoNum type="arabicPeriod"/>
            </a:pPr>
            <a:r>
              <a:rPr lang="en-US" dirty="0">
                <a:latin typeface="+mj-lt"/>
              </a:rPr>
              <a:t>The performance and quality of existing methods can be sensitive to the quality, diversity, and size of the training dataset. </a:t>
            </a:r>
          </a:p>
          <a:p>
            <a:pPr algn="just"/>
            <a:endParaRPr lang="en-IN" dirty="0">
              <a:latin typeface="+mj-lt"/>
            </a:endParaRPr>
          </a:p>
        </p:txBody>
      </p:sp>
      <p:cxnSp>
        <p:nvCxnSpPr>
          <p:cNvPr id="13" name="Straight Connector 12">
            <a:extLst>
              <a:ext uri="{FF2B5EF4-FFF2-40B4-BE49-F238E27FC236}">
                <a16:creationId xmlns:a16="http://schemas.microsoft.com/office/drawing/2014/main" id="{6E9320DF-490C-AC7E-83B8-DE5D65BB7F88}"/>
              </a:ext>
            </a:extLst>
          </p:cNvPr>
          <p:cNvCxnSpPr>
            <a:cxnSpLocks/>
          </p:cNvCxnSpPr>
          <p:nvPr/>
        </p:nvCxnSpPr>
        <p:spPr>
          <a:xfrm flipH="1">
            <a:off x="4025151" y="1243095"/>
            <a:ext cx="13449" cy="2514268"/>
          </a:xfrm>
          <a:prstGeom prst="line">
            <a:avLst/>
          </a:prstGeom>
          <a:ln w="57150">
            <a:solidFill>
              <a:srgbClr val="002060"/>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2482043D-405C-038B-C518-2E0807E790F1}"/>
              </a:ext>
            </a:extLst>
          </p:cNvPr>
          <p:cNvCxnSpPr>
            <a:cxnSpLocks/>
          </p:cNvCxnSpPr>
          <p:nvPr/>
        </p:nvCxnSpPr>
        <p:spPr>
          <a:xfrm>
            <a:off x="8144436" y="1243095"/>
            <a:ext cx="4482" cy="2514268"/>
          </a:xfrm>
          <a:prstGeom prst="line">
            <a:avLst/>
          </a:prstGeom>
          <a:ln w="57150">
            <a:solidFill>
              <a:srgbClr val="002060"/>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B570F6E-9C4F-DFA5-F747-FFB65E54A5B9}"/>
              </a:ext>
            </a:extLst>
          </p:cNvPr>
          <p:cNvCxnSpPr>
            <a:cxnSpLocks/>
          </p:cNvCxnSpPr>
          <p:nvPr/>
        </p:nvCxnSpPr>
        <p:spPr>
          <a:xfrm>
            <a:off x="206188" y="3757363"/>
            <a:ext cx="11896165" cy="0"/>
          </a:xfrm>
          <a:prstGeom prst="line">
            <a:avLst/>
          </a:prstGeom>
          <a:ln w="57150">
            <a:solidFill>
              <a:srgbClr val="00206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30635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Date Placeholder 3"/>
          <p:cNvSpPr>
            <a:spLocks noGrp="1"/>
          </p:cNvSpPr>
          <p:nvPr>
            <p:ph type="dt" sz="half" idx="10"/>
          </p:nvPr>
        </p:nvSpPr>
        <p:spPr/>
        <p:txBody>
          <a:bodyPr/>
          <a:lstStyle/>
          <a:p>
            <a:pPr>
              <a:defRPr/>
            </a:pPr>
            <a:fld id="{8933BD5C-E5BC-4144-AE7A-69C0424F5290}" type="datetime3">
              <a:rPr lang="en-US" smtClean="0"/>
              <a:t>1 September 2024</a:t>
            </a:fld>
            <a:endParaRPr lang="en-US"/>
          </a:p>
        </p:txBody>
      </p:sp>
      <p:sp>
        <p:nvSpPr>
          <p:cNvPr id="5" name="Footer Placeholder 4"/>
          <p:cNvSpPr>
            <a:spLocks noGrp="1"/>
          </p:cNvSpPr>
          <p:nvPr>
            <p:ph type="ftr" sz="quarter" idx="11"/>
          </p:nvPr>
        </p:nvSpPr>
        <p:spPr/>
        <p:txBody>
          <a:bodyPr/>
          <a:lstStyle/>
          <a:p>
            <a:pPr>
              <a:defRPr/>
            </a:pPr>
            <a:r>
              <a:rPr lang="en-US"/>
              <a:t>© BVRIT CSE(AI &amp; ML)</a:t>
            </a:r>
          </a:p>
        </p:txBody>
      </p:sp>
      <p:sp>
        <p:nvSpPr>
          <p:cNvPr id="6" name="Slide Number Placeholder 5"/>
          <p:cNvSpPr>
            <a:spLocks noGrp="1"/>
          </p:cNvSpPr>
          <p:nvPr>
            <p:ph type="sldNum" sz="quarter" idx="12"/>
          </p:nvPr>
        </p:nvSpPr>
        <p:spPr/>
        <p:txBody>
          <a:bodyPr/>
          <a:lstStyle/>
          <a:p>
            <a:pPr>
              <a:defRPr/>
            </a:pPr>
            <a:fld id="{7E572F68-55EA-45D7-B58E-E4020496F8F7}" type="slidenum">
              <a:rPr lang="en-US" altLang="en-US" smtClean="0"/>
              <a:pPr>
                <a:defRPr/>
              </a:pPr>
              <a:t>8</a:t>
            </a:fld>
            <a:endParaRPr lang="en-US" altLang="en-US" dirty="0"/>
          </a:p>
        </p:txBody>
      </p:sp>
      <p:sp>
        <p:nvSpPr>
          <p:cNvPr id="30" name="TextBox 29"/>
          <p:cNvSpPr txBox="1"/>
          <p:nvPr/>
        </p:nvSpPr>
        <p:spPr>
          <a:xfrm>
            <a:off x="838200" y="1082942"/>
            <a:ext cx="1838965" cy="369332"/>
          </a:xfrm>
          <a:prstGeom prst="rect">
            <a:avLst/>
          </a:prstGeom>
          <a:noFill/>
        </p:spPr>
        <p:txBody>
          <a:bodyPr wrap="none" rtlCol="0">
            <a:spAutoFit/>
          </a:bodyPr>
          <a:lstStyle/>
          <a:p>
            <a:r>
              <a:rPr lang="en-US" b="1" dirty="0">
                <a:solidFill>
                  <a:srgbClr val="002060"/>
                </a:solidFill>
                <a:latin typeface="+mj-lt"/>
              </a:rPr>
              <a:t>Dataset: </a:t>
            </a:r>
            <a:r>
              <a:rPr lang="en-US" b="1" dirty="0" err="1">
                <a:solidFill>
                  <a:srgbClr val="002060"/>
                </a:solidFill>
                <a:latin typeface="+mj-lt"/>
              </a:rPr>
              <a:t>CelebA</a:t>
            </a:r>
            <a:endParaRPr lang="en-US" b="1" dirty="0">
              <a:solidFill>
                <a:srgbClr val="002060"/>
              </a:solidFill>
              <a:latin typeface="+mj-lt"/>
            </a:endParaRPr>
          </a:p>
        </p:txBody>
      </p:sp>
      <p:sp>
        <p:nvSpPr>
          <p:cNvPr id="31" name="TextBox 30"/>
          <p:cNvSpPr txBox="1"/>
          <p:nvPr/>
        </p:nvSpPr>
        <p:spPr>
          <a:xfrm>
            <a:off x="144191" y="4640794"/>
            <a:ext cx="3908513" cy="1200329"/>
          </a:xfrm>
          <a:prstGeom prst="rect">
            <a:avLst/>
          </a:prstGeom>
          <a:noFill/>
        </p:spPr>
        <p:txBody>
          <a:bodyPr wrap="square" rtlCol="0">
            <a:spAutoFit/>
          </a:bodyPr>
          <a:lstStyle/>
          <a:p>
            <a:r>
              <a:rPr lang="en-US" b="1" dirty="0">
                <a:latin typeface="+mj-lt"/>
              </a:rPr>
              <a:t>Total Images:		202599</a:t>
            </a:r>
          </a:p>
          <a:p>
            <a:r>
              <a:rPr lang="en-US" b="1" dirty="0">
                <a:latin typeface="+mj-lt"/>
              </a:rPr>
              <a:t>Binary Attributes:	40</a:t>
            </a:r>
          </a:p>
          <a:p>
            <a:r>
              <a:rPr lang="en-US" b="1" dirty="0">
                <a:latin typeface="+mj-lt"/>
              </a:rPr>
              <a:t>Dimensions:		512*512</a:t>
            </a:r>
          </a:p>
          <a:p>
            <a:endParaRPr lang="en-US" b="1" dirty="0">
              <a:latin typeface="+mj-lt"/>
            </a:endParaRPr>
          </a:p>
        </p:txBody>
      </p:sp>
      <p:sp>
        <p:nvSpPr>
          <p:cNvPr id="32" name="TextBox 31"/>
          <p:cNvSpPr txBox="1"/>
          <p:nvPr/>
        </p:nvSpPr>
        <p:spPr>
          <a:xfrm>
            <a:off x="5303251" y="969609"/>
            <a:ext cx="4610493" cy="369332"/>
          </a:xfrm>
          <a:prstGeom prst="rect">
            <a:avLst/>
          </a:prstGeom>
          <a:noFill/>
        </p:spPr>
        <p:txBody>
          <a:bodyPr wrap="none" rtlCol="0">
            <a:spAutoFit/>
          </a:bodyPr>
          <a:lstStyle/>
          <a:p>
            <a:r>
              <a:rPr lang="en-US" b="1" dirty="0">
                <a:solidFill>
                  <a:srgbClr val="002060"/>
                </a:solidFill>
                <a:latin typeface="+mj-lt"/>
              </a:rPr>
              <a:t>A Brief Framework of the Proposed Model</a:t>
            </a:r>
          </a:p>
        </p:txBody>
      </p:sp>
      <p:cxnSp>
        <p:nvCxnSpPr>
          <p:cNvPr id="9" name="Straight Connector 8">
            <a:extLst>
              <a:ext uri="{FF2B5EF4-FFF2-40B4-BE49-F238E27FC236}">
                <a16:creationId xmlns:a16="http://schemas.microsoft.com/office/drawing/2014/main" id="{DF7C0669-565C-0F10-B8E8-E297E2D0B9D2}"/>
              </a:ext>
            </a:extLst>
          </p:cNvPr>
          <p:cNvCxnSpPr/>
          <p:nvPr/>
        </p:nvCxnSpPr>
        <p:spPr>
          <a:xfrm>
            <a:off x="4234410" y="1443446"/>
            <a:ext cx="0" cy="4120678"/>
          </a:xfrm>
          <a:prstGeom prst="line">
            <a:avLst/>
          </a:prstGeom>
          <a:ln w="57150">
            <a:solidFill>
              <a:srgbClr val="002060"/>
            </a:solidFill>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8A1A5F33-58B7-BD7E-0A05-6D00D542888B}"/>
              </a:ext>
            </a:extLst>
          </p:cNvPr>
          <p:cNvSpPr txBox="1"/>
          <p:nvPr/>
        </p:nvSpPr>
        <p:spPr>
          <a:xfrm>
            <a:off x="4306076" y="3716655"/>
            <a:ext cx="3975847" cy="2031325"/>
          </a:xfrm>
          <a:prstGeom prst="rect">
            <a:avLst/>
          </a:prstGeom>
          <a:noFill/>
        </p:spPr>
        <p:txBody>
          <a:bodyPr wrap="square" rtlCol="0">
            <a:spAutoFit/>
          </a:bodyPr>
          <a:lstStyle/>
          <a:p>
            <a:pPr marL="342900" indent="-342900">
              <a:buFont typeface="+mj-lt"/>
              <a:buAutoNum type="arabicPeriod"/>
            </a:pPr>
            <a:r>
              <a:rPr lang="en-US" b="1" dirty="0">
                <a:latin typeface="+mj-lt"/>
              </a:rPr>
              <a:t>Dataset Collection</a:t>
            </a:r>
          </a:p>
          <a:p>
            <a:pPr marL="342900" indent="-342900">
              <a:buFont typeface="+mj-lt"/>
              <a:buAutoNum type="arabicPeriod"/>
            </a:pPr>
            <a:r>
              <a:rPr lang="en-US" b="1" dirty="0">
                <a:latin typeface="+mj-lt"/>
              </a:rPr>
              <a:t>Designing Network Architecture</a:t>
            </a:r>
          </a:p>
          <a:p>
            <a:pPr marL="342900" indent="-342900">
              <a:buFont typeface="+mj-lt"/>
              <a:buAutoNum type="arabicPeriod"/>
            </a:pPr>
            <a:r>
              <a:rPr lang="en-US" b="1" dirty="0">
                <a:latin typeface="+mj-lt"/>
              </a:rPr>
              <a:t>Training the Network </a:t>
            </a:r>
          </a:p>
          <a:p>
            <a:pPr marL="342900" indent="-342900">
              <a:buFont typeface="+mj-lt"/>
              <a:buAutoNum type="arabicPeriod"/>
            </a:pPr>
            <a:r>
              <a:rPr lang="en-US" b="1" dirty="0">
                <a:latin typeface="+mj-lt"/>
              </a:rPr>
              <a:t>Fine Tuning and Hyperparameter</a:t>
            </a:r>
          </a:p>
          <a:p>
            <a:pPr marL="342900" indent="-342900">
              <a:buFont typeface="+mj-lt"/>
              <a:buAutoNum type="arabicPeriod"/>
            </a:pPr>
            <a:r>
              <a:rPr lang="en-US" b="1" dirty="0">
                <a:latin typeface="+mj-lt"/>
              </a:rPr>
              <a:t>Performance Evaluation</a:t>
            </a:r>
          </a:p>
          <a:p>
            <a:pPr marL="342900" indent="-342900">
              <a:buFont typeface="+mj-lt"/>
              <a:buAutoNum type="arabicPeriod"/>
            </a:pPr>
            <a:r>
              <a:rPr lang="en-US" b="1" dirty="0">
                <a:latin typeface="+mj-lt"/>
              </a:rPr>
              <a:t>Generating New Images</a:t>
            </a:r>
          </a:p>
        </p:txBody>
      </p:sp>
      <p:sp>
        <p:nvSpPr>
          <p:cNvPr id="14" name="TextBox 13">
            <a:extLst>
              <a:ext uri="{FF2B5EF4-FFF2-40B4-BE49-F238E27FC236}">
                <a16:creationId xmlns:a16="http://schemas.microsoft.com/office/drawing/2014/main" id="{77CD1027-0AB7-823B-9958-B4FFDDC02070}"/>
              </a:ext>
            </a:extLst>
          </p:cNvPr>
          <p:cNvSpPr txBox="1"/>
          <p:nvPr/>
        </p:nvSpPr>
        <p:spPr>
          <a:xfrm>
            <a:off x="8610600" y="3653684"/>
            <a:ext cx="3163751" cy="369332"/>
          </a:xfrm>
          <a:prstGeom prst="rect">
            <a:avLst/>
          </a:prstGeom>
          <a:noFill/>
        </p:spPr>
        <p:txBody>
          <a:bodyPr wrap="none" rtlCol="0">
            <a:spAutoFit/>
          </a:bodyPr>
          <a:lstStyle/>
          <a:p>
            <a:r>
              <a:rPr lang="en-US" b="1" dirty="0">
                <a:solidFill>
                  <a:srgbClr val="002060"/>
                </a:solidFill>
                <a:latin typeface="+mj-lt"/>
              </a:rPr>
              <a:t>Key Technologies to be Used</a:t>
            </a:r>
          </a:p>
        </p:txBody>
      </p:sp>
      <p:sp>
        <p:nvSpPr>
          <p:cNvPr id="15" name="TextBox 14">
            <a:extLst>
              <a:ext uri="{FF2B5EF4-FFF2-40B4-BE49-F238E27FC236}">
                <a16:creationId xmlns:a16="http://schemas.microsoft.com/office/drawing/2014/main" id="{F9B79BDC-1DCC-9CAD-D9BE-1FFCBB958065}"/>
              </a:ext>
            </a:extLst>
          </p:cNvPr>
          <p:cNvSpPr txBox="1"/>
          <p:nvPr/>
        </p:nvSpPr>
        <p:spPr>
          <a:xfrm>
            <a:off x="8153399" y="4132154"/>
            <a:ext cx="3906841" cy="1200329"/>
          </a:xfrm>
          <a:prstGeom prst="rect">
            <a:avLst/>
          </a:prstGeom>
          <a:noFill/>
        </p:spPr>
        <p:txBody>
          <a:bodyPr wrap="square" rtlCol="0">
            <a:spAutoFit/>
          </a:bodyPr>
          <a:lstStyle/>
          <a:p>
            <a:pPr marL="342900" indent="-342900">
              <a:buFont typeface="+mj-lt"/>
              <a:buAutoNum type="arabicPeriod"/>
            </a:pPr>
            <a:r>
              <a:rPr lang="en-US" b="1" dirty="0" err="1">
                <a:latin typeface="+mj-lt"/>
              </a:rPr>
              <a:t>PyTorch</a:t>
            </a:r>
            <a:endParaRPr lang="en-US" b="1" dirty="0">
              <a:latin typeface="+mj-lt"/>
            </a:endParaRPr>
          </a:p>
          <a:p>
            <a:pPr marL="342900" indent="-342900">
              <a:buFont typeface="+mj-lt"/>
              <a:buAutoNum type="arabicPeriod"/>
            </a:pPr>
            <a:r>
              <a:rPr lang="en-US" b="1" dirty="0">
                <a:latin typeface="+mj-lt"/>
              </a:rPr>
              <a:t>CNNs</a:t>
            </a:r>
          </a:p>
          <a:p>
            <a:pPr marL="342900" indent="-342900">
              <a:buFont typeface="+mj-lt"/>
              <a:buAutoNum type="arabicPeriod"/>
            </a:pPr>
            <a:r>
              <a:rPr lang="en-US" b="1" dirty="0">
                <a:latin typeface="+mj-lt"/>
              </a:rPr>
              <a:t>Generative Adversarial Network</a:t>
            </a:r>
          </a:p>
          <a:p>
            <a:pPr marL="342900" indent="-342900">
              <a:buFont typeface="+mj-lt"/>
              <a:buAutoNum type="arabicPeriod"/>
            </a:pPr>
            <a:r>
              <a:rPr lang="en-US" b="1" dirty="0">
                <a:latin typeface="+mj-lt"/>
              </a:rPr>
              <a:t>Google Colab/</a:t>
            </a:r>
            <a:r>
              <a:rPr lang="en-US" b="1" dirty="0" err="1">
                <a:latin typeface="+mj-lt"/>
              </a:rPr>
              <a:t>Jupyter</a:t>
            </a:r>
            <a:endParaRPr lang="en-US" b="1" dirty="0">
              <a:latin typeface="+mj-lt"/>
            </a:endParaRPr>
          </a:p>
        </p:txBody>
      </p:sp>
      <p:pic>
        <p:nvPicPr>
          <p:cNvPr id="7" name="Picture 6">
            <a:extLst>
              <a:ext uri="{FF2B5EF4-FFF2-40B4-BE49-F238E27FC236}">
                <a16:creationId xmlns:a16="http://schemas.microsoft.com/office/drawing/2014/main" id="{4C5586E4-7040-9FA1-0D50-88BE68C59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59" y="1497100"/>
            <a:ext cx="3009010" cy="3009010"/>
          </a:xfrm>
          <a:prstGeom prst="rect">
            <a:avLst/>
          </a:prstGeom>
        </p:spPr>
      </p:pic>
      <p:pic>
        <p:nvPicPr>
          <p:cNvPr id="1026" name="Picture 2" descr="Generative Adversarial Networks (GANs): A Complete Guide">
            <a:extLst>
              <a:ext uri="{FF2B5EF4-FFF2-40B4-BE49-F238E27FC236}">
                <a16:creationId xmlns:a16="http://schemas.microsoft.com/office/drawing/2014/main" id="{3F01F992-B355-8391-9B3C-81D060C669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59"/>
          <a:stretch/>
        </p:blipFill>
        <p:spPr bwMode="auto">
          <a:xfrm>
            <a:off x="4416115" y="1338941"/>
            <a:ext cx="6586121" cy="234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26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056" y="136525"/>
            <a:ext cx="9767887" cy="595312"/>
          </a:xfrm>
        </p:spPr>
        <p:txBody>
          <a:bodyPr/>
          <a:lstStyle/>
          <a:p>
            <a:r>
              <a:rPr lang="en-US" dirty="0"/>
              <a:t>Impact of the Proposed Work</a:t>
            </a:r>
          </a:p>
        </p:txBody>
      </p:sp>
      <p:sp>
        <p:nvSpPr>
          <p:cNvPr id="4" name="Date Placeholder 3"/>
          <p:cNvSpPr>
            <a:spLocks noGrp="1"/>
          </p:cNvSpPr>
          <p:nvPr>
            <p:ph type="dt" sz="half" idx="10"/>
          </p:nvPr>
        </p:nvSpPr>
        <p:spPr/>
        <p:txBody>
          <a:bodyPr/>
          <a:lstStyle/>
          <a:p>
            <a:pPr>
              <a:defRPr/>
            </a:pPr>
            <a:fld id="{8933BD5C-E5BC-4144-AE7A-69C0424F5290}" type="datetime3">
              <a:rPr lang="en-US" smtClean="0"/>
              <a:t>1 September 2024</a:t>
            </a:fld>
            <a:endParaRPr lang="en-US"/>
          </a:p>
        </p:txBody>
      </p:sp>
      <p:sp>
        <p:nvSpPr>
          <p:cNvPr id="5" name="Footer Placeholder 4"/>
          <p:cNvSpPr>
            <a:spLocks noGrp="1"/>
          </p:cNvSpPr>
          <p:nvPr>
            <p:ph type="ftr" sz="quarter" idx="11"/>
          </p:nvPr>
        </p:nvSpPr>
        <p:spPr/>
        <p:txBody>
          <a:bodyPr/>
          <a:lstStyle/>
          <a:p>
            <a:pPr>
              <a:defRPr/>
            </a:pPr>
            <a:r>
              <a:rPr lang="en-US"/>
              <a:t>© BVRIT CSE(AI &amp; ML)</a:t>
            </a:r>
          </a:p>
        </p:txBody>
      </p:sp>
      <p:sp>
        <p:nvSpPr>
          <p:cNvPr id="6" name="Slide Number Placeholder 5"/>
          <p:cNvSpPr>
            <a:spLocks noGrp="1"/>
          </p:cNvSpPr>
          <p:nvPr>
            <p:ph type="sldNum" sz="quarter" idx="12"/>
          </p:nvPr>
        </p:nvSpPr>
        <p:spPr/>
        <p:txBody>
          <a:bodyPr/>
          <a:lstStyle/>
          <a:p>
            <a:pPr>
              <a:defRPr/>
            </a:pPr>
            <a:fld id="{7E572F68-55EA-45D7-B58E-E4020496F8F7}" type="slidenum">
              <a:rPr lang="en-US" altLang="en-US" smtClean="0"/>
              <a:pPr>
                <a:defRPr/>
              </a:pPr>
              <a:t>9</a:t>
            </a:fld>
            <a:endParaRPr lang="en-US" altLang="en-US"/>
          </a:p>
        </p:txBody>
      </p:sp>
      <p:sp>
        <p:nvSpPr>
          <p:cNvPr id="3" name="Content Placeholder 2">
            <a:extLst>
              <a:ext uri="{FF2B5EF4-FFF2-40B4-BE49-F238E27FC236}">
                <a16:creationId xmlns:a16="http://schemas.microsoft.com/office/drawing/2014/main" id="{D9822F18-28FA-63E3-B7B4-044C28991B6A}"/>
              </a:ext>
            </a:extLst>
          </p:cNvPr>
          <p:cNvSpPr>
            <a:spLocks noGrp="1"/>
          </p:cNvSpPr>
          <p:nvPr>
            <p:ph idx="1"/>
          </p:nvPr>
        </p:nvSpPr>
        <p:spPr/>
        <p:txBody>
          <a:bodyPr/>
          <a:lstStyle/>
          <a:p>
            <a:r>
              <a:rPr lang="en-US" dirty="0"/>
              <a:t>Realistic Image Generation</a:t>
            </a:r>
          </a:p>
          <a:p>
            <a:r>
              <a:rPr lang="en-US" dirty="0"/>
              <a:t>Age Progression and Regression</a:t>
            </a:r>
          </a:p>
          <a:p>
            <a:r>
              <a:rPr lang="en-US" dirty="0"/>
              <a:t>Increased Flexibility</a:t>
            </a:r>
          </a:p>
          <a:p>
            <a:r>
              <a:rPr lang="en-US" dirty="0"/>
              <a:t>Enhanced Realistic Nature of Images</a:t>
            </a:r>
          </a:p>
          <a:p>
            <a:endParaRPr lang="en-US" dirty="0"/>
          </a:p>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6D9776FF-E088-D732-158F-5E47A5677D3C}"/>
              </a:ext>
            </a:extLst>
          </p:cNvPr>
          <p:cNvPicPr>
            <a:picLocks noChangeAspect="1"/>
          </p:cNvPicPr>
          <p:nvPr/>
        </p:nvPicPr>
        <p:blipFill>
          <a:blip r:embed="rId2"/>
          <a:stretch>
            <a:fillRect/>
          </a:stretch>
        </p:blipFill>
        <p:spPr>
          <a:xfrm>
            <a:off x="3152352" y="3017718"/>
            <a:ext cx="6435401" cy="2570935"/>
          </a:xfrm>
          <a:prstGeom prst="rect">
            <a:avLst/>
          </a:prstGeom>
        </p:spPr>
      </p:pic>
    </p:spTree>
    <p:extLst>
      <p:ext uri="{BB962C8B-B14F-4D97-AF65-F5344CB8AC3E}">
        <p14:creationId xmlns:p14="http://schemas.microsoft.com/office/powerpoint/2010/main" val="2740225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r Others">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9212</TotalTime>
  <Words>1019</Words>
  <Application>Microsoft Office PowerPoint</Application>
  <PresentationFormat>Widescreen</PresentationFormat>
  <Paragraphs>120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Bookman Old Style</vt:lpstr>
      <vt:lpstr>Calibri</vt:lpstr>
      <vt:lpstr>Cambria</vt:lpstr>
      <vt:lpstr>Office Theme</vt:lpstr>
      <vt:lpstr>Generating Realistic Images of Human Faces From a Dataset of Facial Images Using Deep Learning Techniques</vt:lpstr>
      <vt:lpstr>Outline</vt:lpstr>
      <vt:lpstr>Introduction</vt:lpstr>
      <vt:lpstr>Introduction       (Contd..)</vt:lpstr>
      <vt:lpstr>Abstract</vt:lpstr>
      <vt:lpstr>Motivation</vt:lpstr>
      <vt:lpstr>Comparative Analysis on Existing Solutions</vt:lpstr>
      <vt:lpstr>Methodology</vt:lpstr>
      <vt:lpstr>Impact of the Proposed Work</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Uday Kiran</dc:creator>
  <cp:lastModifiedBy>shirisha rathod</cp:lastModifiedBy>
  <cp:revision>328</cp:revision>
  <dcterms:created xsi:type="dcterms:W3CDTF">2022-01-24T13:25:03Z</dcterms:created>
  <dcterms:modified xsi:type="dcterms:W3CDTF">2024-09-01T15:42:18Z</dcterms:modified>
</cp:coreProperties>
</file>